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emf" ContentType="image/x-emf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vml" ContentType="application/vnd.openxmlformats-officedocument.vmlDrawing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Default Extension="gif" ContentType="image/gif"/>
  <Override PartName="/ppt/slides/slide8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4"/>
  </p:notesMasterIdLst>
  <p:handoutMasterIdLst>
    <p:handoutMasterId r:id="rId95"/>
  </p:handoutMasterIdLst>
  <p:sldIdLst>
    <p:sldId id="276" r:id="rId2"/>
    <p:sldId id="1216" r:id="rId3"/>
    <p:sldId id="1071" r:id="rId4"/>
    <p:sldId id="1085" r:id="rId5"/>
    <p:sldId id="1073" r:id="rId6"/>
    <p:sldId id="1074" r:id="rId7"/>
    <p:sldId id="1075" r:id="rId8"/>
    <p:sldId id="1076" r:id="rId9"/>
    <p:sldId id="1086" r:id="rId10"/>
    <p:sldId id="1197" r:id="rId11"/>
    <p:sldId id="1087" r:id="rId12"/>
    <p:sldId id="1088" r:id="rId13"/>
    <p:sldId id="1077" r:id="rId14"/>
    <p:sldId id="1210" r:id="rId15"/>
    <p:sldId id="1211" r:id="rId16"/>
    <p:sldId id="1204" r:id="rId17"/>
    <p:sldId id="1206" r:id="rId18"/>
    <p:sldId id="1207" r:id="rId19"/>
    <p:sldId id="1208" r:id="rId20"/>
    <p:sldId id="1209" r:id="rId21"/>
    <p:sldId id="1078" r:id="rId22"/>
    <p:sldId id="1097" r:id="rId23"/>
    <p:sldId id="1090" r:id="rId24"/>
    <p:sldId id="1091" r:id="rId25"/>
    <p:sldId id="1095" r:id="rId26"/>
    <p:sldId id="1114" r:id="rId27"/>
    <p:sldId id="1079" r:id="rId28"/>
    <p:sldId id="1099" r:id="rId29"/>
    <p:sldId id="1100" r:id="rId30"/>
    <p:sldId id="1116" r:id="rId31"/>
    <p:sldId id="1104" r:id="rId32"/>
    <p:sldId id="1105" r:id="rId33"/>
    <p:sldId id="1106" r:id="rId34"/>
    <p:sldId id="1107" r:id="rId35"/>
    <p:sldId id="1117" r:id="rId36"/>
    <p:sldId id="1108" r:id="rId37"/>
    <p:sldId id="1109" r:id="rId38"/>
    <p:sldId id="1110" r:id="rId39"/>
    <p:sldId id="1111" r:id="rId40"/>
    <p:sldId id="1112" r:id="rId41"/>
    <p:sldId id="1214" r:id="rId42"/>
    <p:sldId id="1217" r:id="rId43"/>
    <p:sldId id="1215" r:id="rId44"/>
    <p:sldId id="1121" r:id="rId45"/>
    <p:sldId id="1265" r:id="rId46"/>
    <p:sldId id="1218" r:id="rId47"/>
    <p:sldId id="1219" r:id="rId48"/>
    <p:sldId id="1220" r:id="rId49"/>
    <p:sldId id="1221" r:id="rId50"/>
    <p:sldId id="1222" r:id="rId51"/>
    <p:sldId id="1223" r:id="rId52"/>
    <p:sldId id="1224" r:id="rId53"/>
    <p:sldId id="1225" r:id="rId54"/>
    <p:sldId id="1226" r:id="rId55"/>
    <p:sldId id="1227" r:id="rId56"/>
    <p:sldId id="1228" r:id="rId57"/>
    <p:sldId id="1229" r:id="rId58"/>
    <p:sldId id="1230" r:id="rId59"/>
    <p:sldId id="1231" r:id="rId60"/>
    <p:sldId id="1232" r:id="rId61"/>
    <p:sldId id="1233" r:id="rId62"/>
    <p:sldId id="1234" r:id="rId63"/>
    <p:sldId id="1235" r:id="rId64"/>
    <p:sldId id="1236" r:id="rId65"/>
    <p:sldId id="1237" r:id="rId66"/>
    <p:sldId id="1238" r:id="rId67"/>
    <p:sldId id="1239" r:id="rId68"/>
    <p:sldId id="1240" r:id="rId69"/>
    <p:sldId id="1241" r:id="rId70"/>
    <p:sldId id="1242" r:id="rId71"/>
    <p:sldId id="1243" r:id="rId72"/>
    <p:sldId id="1244" r:id="rId73"/>
    <p:sldId id="1245" r:id="rId74"/>
    <p:sldId id="1246" r:id="rId75"/>
    <p:sldId id="1247" r:id="rId76"/>
    <p:sldId id="1248" r:id="rId77"/>
    <p:sldId id="1249" r:id="rId78"/>
    <p:sldId id="1250" r:id="rId79"/>
    <p:sldId id="1251" r:id="rId80"/>
    <p:sldId id="1252" r:id="rId81"/>
    <p:sldId id="1253" r:id="rId82"/>
    <p:sldId id="1254" r:id="rId83"/>
    <p:sldId id="1255" r:id="rId84"/>
    <p:sldId id="1256" r:id="rId85"/>
    <p:sldId id="1257" r:id="rId86"/>
    <p:sldId id="1258" r:id="rId87"/>
    <p:sldId id="1259" r:id="rId88"/>
    <p:sldId id="1260" r:id="rId89"/>
    <p:sldId id="1261" r:id="rId90"/>
    <p:sldId id="1262" r:id="rId91"/>
    <p:sldId id="1263" r:id="rId92"/>
    <p:sldId id="1264" r:id="rId9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FFFF"/>
    <a:srgbClr val="E7FFE7"/>
    <a:srgbClr val="008000"/>
    <a:srgbClr val="FF6600"/>
    <a:srgbClr val="FF3300"/>
    <a:srgbClr val="006600"/>
    <a:srgbClr val="000099"/>
    <a:srgbClr val="33996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84" autoAdjust="0"/>
    <p:restoredTop sz="85441" autoAdjust="0"/>
  </p:normalViewPr>
  <p:slideViewPr>
    <p:cSldViewPr>
      <p:cViewPr varScale="1">
        <p:scale>
          <a:sx n="59" d="100"/>
          <a:sy n="59" d="100"/>
        </p:scale>
        <p:origin x="-38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5168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emf"/><Relationship Id="rId1" Type="http://schemas.openxmlformats.org/officeDocument/2006/relationships/image" Target="../media/image13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55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55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655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2E88920-C285-4154-BF58-4BCE1BDC9A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09D3925-4ED6-46E3-B065-79339C5FDD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25476C-8B7B-42FA-91D1-2129C82FC1AA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pPr defTabSz="449263"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919326-5219-4135-BE86-EB88594F6B33}" type="slidenum">
              <a:rPr lang="en-US" smtClean="0"/>
              <a:pPr/>
              <a:t>18</a:t>
            </a:fld>
            <a:endParaRPr lang="en-US" smtClean="0"/>
          </a:p>
        </p:txBody>
      </p:sp>
      <p:sp>
        <p:nvSpPr>
          <p:cNvPr id="3789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Roll-your-own:  look up one alg, implement it, move on.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472C95E-2C84-4817-957D-01D877AEBB95}" type="slidenum">
              <a:rPr lang="en-US" smtClean="0"/>
              <a:pPr/>
              <a:t>19</a:t>
            </a:fld>
            <a:endParaRPr lang="en-US" smtClean="0"/>
          </a:p>
        </p:txBody>
      </p:sp>
      <p:sp>
        <p:nvSpPr>
          <p:cNvPr id="399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7763" y="687388"/>
            <a:ext cx="4564062" cy="3424237"/>
          </a:xfrm>
          <a:solidFill>
            <a:srgbClr val="FFFFFF"/>
          </a:solidFill>
          <a:ln/>
        </p:spPr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B1E81E6-D294-4879-819F-4081C652D764}" type="slidenum">
              <a:rPr lang="en-US" smtClean="0"/>
              <a:pPr/>
              <a:t>20</a:t>
            </a:fld>
            <a:endParaRPr lang="en-US" smtClean="0"/>
          </a:p>
        </p:txBody>
      </p:sp>
      <p:sp>
        <p:nvSpPr>
          <p:cNvPr id="41986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7" name="Rectangle 1027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Rapid Development of Production Applications</a:t>
            </a:r>
          </a:p>
          <a:p>
            <a:pPr eaLnBrk="1" hangingPunct="1"/>
            <a:r>
              <a:rPr lang="en-US" smtClean="0"/>
              <a:t>Some standardized interfaces:  FEI, XML, ITAPS interfaces</a:t>
            </a:r>
          </a:p>
          <a:p>
            <a:pPr eaLnBrk="1" hangingPunct="1"/>
            <a:r>
              <a:rPr lang="en-US" smtClean="0"/>
              <a:t>Some toolkit-specific interfaces:  Dakota, ModelEvaluator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5FABC8-0640-4AAC-B651-70E022C38CD0}" type="slidenum">
              <a:rPr lang="en-US" smtClean="0"/>
              <a:pPr/>
              <a:t>25</a:t>
            </a:fld>
            <a:endParaRPr lang="en-US" smtClean="0"/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pPr defTabSz="449263" eaLnBrk="1" hangingPunct="1"/>
            <a:r>
              <a:rPr lang="en-US" smtClean="0"/>
              <a:t>Data model must support this data flow in a wide range of usage scenarios.</a:t>
            </a:r>
          </a:p>
          <a:p>
            <a:pPr defTabSz="449263" eaLnBrk="1" hangingPunct="1"/>
            <a:r>
              <a:rPr lang="en-US" smtClean="0"/>
              <a:t>Also provide separation between different representations to allow interoperability.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227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6388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54275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6388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3777458-A922-443D-8D36-B22AC6A1CD95}" type="slidenum">
              <a:rPr lang="en-GB" smtClean="0"/>
              <a:pPr/>
              <a:t>31</a:t>
            </a:fld>
            <a:endParaRPr lang="en-GB" smtClean="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30325" y="455613"/>
            <a:ext cx="4270375" cy="3201987"/>
          </a:xfrm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3735388"/>
            <a:ext cx="6170613" cy="4875212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9730" tIns="44865" rIns="89730" bIns="44865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1D064C-6645-4004-9138-F78B545FCEB2}" type="slidenum">
              <a:rPr lang="en-GB" smtClean="0"/>
              <a:pPr/>
              <a:t>32</a:t>
            </a:fld>
            <a:endParaRPr lang="en-GB" smtClean="0"/>
          </a:p>
        </p:txBody>
      </p:sp>
      <p:sp>
        <p:nvSpPr>
          <p:cNvPr id="59394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59395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DFF275-4977-46F2-BDE8-55D2E6BE50CB}" type="slidenum">
              <a:rPr lang="en-GB" smtClean="0"/>
              <a:pPr/>
              <a:t>33</a:t>
            </a:fld>
            <a:endParaRPr lang="en-GB" smtClean="0"/>
          </a:p>
        </p:txBody>
      </p:sp>
      <p:sp>
        <p:nvSpPr>
          <p:cNvPr id="61442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61443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3B7A6A-DF4E-4183-9A8A-1EE1066CAB51}" type="slidenum">
              <a:rPr lang="en-GB" smtClean="0"/>
              <a:pPr/>
              <a:t>34</a:t>
            </a:fld>
            <a:endParaRPr lang="en-GB" smtClean="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Benefit of parallel mesh management for APPLICATIONS</a:t>
            </a:r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D9CF5B-EC2A-4855-810A-06465A25A1E6}" type="slidenum">
              <a:rPr lang="en-US" smtClean="0"/>
              <a:pPr/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15E564A-2FD5-4B54-BA51-A8627B312ED8}" type="slidenum">
              <a:rPr lang="en-US" smtClean="0"/>
              <a:pPr/>
              <a:t>35</a:t>
            </a:fld>
            <a:endParaRPr lang="en-US" smtClean="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0413" cy="3427413"/>
          </a:xfrm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113213"/>
          </a:xfrm>
          <a:noFill/>
          <a:ln/>
        </p:spPr>
        <p:txBody>
          <a:bodyPr/>
          <a:lstStyle/>
          <a:p>
            <a:pPr defTabSz="457200"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607DE24-EF59-4AD8-8DB4-DDC2A2D04A3D}" type="slidenum">
              <a:rPr lang="en-GB" smtClean="0"/>
              <a:pPr/>
              <a:t>36</a:t>
            </a:fld>
            <a:endParaRPr lang="en-GB" smtClean="0"/>
          </a:p>
        </p:txBody>
      </p:sp>
      <p:sp>
        <p:nvSpPr>
          <p:cNvPr id="67586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B6E6599-88C0-4990-BF6A-B6A134A9D553}" type="slidenum">
              <a:rPr lang="en-GB" smtClean="0"/>
              <a:pPr/>
              <a:t>37</a:t>
            </a:fld>
            <a:endParaRPr lang="en-GB" smtClean="0"/>
          </a:p>
        </p:txBody>
      </p:sp>
      <p:sp>
        <p:nvSpPr>
          <p:cNvPr id="69634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03D9A2-65CA-45CF-8B12-6A71F924B60A}" type="slidenum">
              <a:rPr lang="en-GB" smtClean="0"/>
              <a:pPr/>
              <a:t>38</a:t>
            </a:fld>
            <a:endParaRPr lang="en-GB" smtClean="0"/>
          </a:p>
        </p:txBody>
      </p:sp>
      <p:sp>
        <p:nvSpPr>
          <p:cNvPr id="71683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71684" name="Text Box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9200" cy="4116388"/>
          </a:xfrm>
          <a:noFill/>
          <a:ln/>
        </p:spPr>
        <p:txBody>
          <a:bodyPr wrap="none" anchor="ctr"/>
          <a:lstStyle/>
          <a:p>
            <a:pPr eaLnBrk="1" hangingPunct="1"/>
            <a:r>
              <a:rPr lang="en-US" smtClean="0"/>
              <a:t>Blocking:  large amounts of data at predictable synchronization points</a:t>
            </a:r>
          </a:p>
          <a:p>
            <a:pPr eaLnBrk="1" hangingPunct="1"/>
            <a:r>
              <a:rPr lang="en-US" smtClean="0"/>
              <a:t>Non-blocking:  small amounts of data at unpredictable times.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40A9662-EF30-4D6C-A089-4B8EE2C1D950}" type="slidenum">
              <a:rPr lang="en-GB" smtClean="0"/>
              <a:pPr/>
              <a:t>39</a:t>
            </a:fld>
            <a:endParaRPr lang="en-GB" smtClean="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46DC83-C3AE-42C1-A640-7FDF253C268B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8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2948" name="Text Box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2"/>
          <p:cNvSpPr txBox="1">
            <a:spLocks noChangeArrowheads="1"/>
          </p:cNvSpPr>
          <p:nvPr/>
        </p:nvSpPr>
        <p:spPr bwMode="auto">
          <a:xfrm>
            <a:off x="1130300" y="679450"/>
            <a:ext cx="4521200" cy="340201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/>
          </p:nvPr>
        </p:nvSpPr>
        <p:spPr>
          <a:xfrm>
            <a:off x="917575" y="4343400"/>
            <a:ext cx="5011738" cy="4106863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79F874-419B-43E3-A001-853704C2B06C}" type="slidenum">
              <a:rPr lang="en-US" smtClean="0"/>
              <a:pPr/>
              <a:t>52</a:t>
            </a:fld>
            <a:endParaRPr lang="en-US" smtClean="0"/>
          </a:p>
        </p:txBody>
      </p:sp>
      <p:sp>
        <p:nvSpPr>
          <p:cNvPr id="93187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0413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1263" cy="4114800"/>
          </a:xfrm>
          <a:noFill/>
          <a:ln/>
        </p:spPr>
        <p:txBody>
          <a:bodyPr wrap="none" anchor="ctr"/>
          <a:lstStyle/>
          <a:p>
            <a:pPr defTabSz="447675"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9D7DB4-9303-4030-A038-DC1451471E6E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6662DA1-42AA-4957-96E1-2702C116E9C3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101379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01380" name="Text Box 3"/>
          <p:cNvSpPr>
            <a:spLocks noGrp="1" noChangeArrowheads="1"/>
          </p:cNvSpPr>
          <p:nvPr>
            <p:ph type="body"/>
          </p:nvPr>
        </p:nvSpPr>
        <p:spPr>
          <a:noFill/>
          <a:ln/>
        </p:spPr>
        <p:txBody>
          <a:bodyPr lIns="0" tIns="0" rIns="0" bIns="0"/>
          <a:lstStyle/>
          <a:p>
            <a:pPr defTabSz="439738" eaLnBrk="1" hangingPunct="1">
              <a:spcBef>
                <a:spcPts val="438"/>
              </a:spcBef>
              <a:tabLst>
                <a:tab pos="0" algn="l"/>
                <a:tab pos="896938" algn="l"/>
                <a:tab pos="1793875" algn="l"/>
                <a:tab pos="2690813" algn="l"/>
                <a:tab pos="3587750" algn="l"/>
                <a:tab pos="4486275" algn="l"/>
                <a:tab pos="5383213" algn="l"/>
                <a:tab pos="6280150" algn="l"/>
                <a:tab pos="7177088" algn="l"/>
                <a:tab pos="8075613" algn="l"/>
                <a:tab pos="8972550" algn="l"/>
                <a:tab pos="9869488" algn="l"/>
              </a:tabLst>
            </a:pPr>
            <a:r>
              <a:rPr lang="en-GB" smtClean="0"/>
              <a:t>Yes, the performance is a little sad, but still faster than trying to write your own from scratch, and get it all right. :-)‏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To benefit research and application community…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FFC63DB-3978-4F15-BB05-9C0622B6ACFD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CDCA7B-E6CD-4BE1-9849-D4191ECDF712}" type="slidenum">
              <a:rPr lang="en-US" smtClean="0"/>
              <a:pPr/>
              <a:t>61</a:t>
            </a:fld>
            <a:endParaRPr lang="en-US" smtClean="0"/>
          </a:p>
        </p:txBody>
      </p:sp>
      <p:sp>
        <p:nvSpPr>
          <p:cNvPr id="103427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Text Box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C9EDED-5B8D-4776-BA0F-6ED8BDE016F3}" type="slidenum">
              <a:rPr lang="en-US" smtClean="0"/>
              <a:pPr/>
              <a:t>62</a:t>
            </a:fld>
            <a:endParaRPr lang="en-US" smtClean="0"/>
          </a:p>
        </p:txBody>
      </p:sp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8176DF-5BE1-4D59-AAF9-693295991202}" type="slidenum">
              <a:rPr lang="en-US" smtClean="0"/>
              <a:pPr/>
              <a:t>63</a:t>
            </a:fld>
            <a:endParaRPr lang="en-US" smtClean="0"/>
          </a:p>
        </p:txBody>
      </p:sp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3AAC03-B228-4DE2-BE1B-4C6404BA25F8}" type="slidenum">
              <a:rPr lang="en-US" smtClean="0"/>
              <a:pPr/>
              <a:t>64</a:t>
            </a:fld>
            <a:endParaRPr lang="en-US" smtClean="0"/>
          </a:p>
        </p:txBody>
      </p:sp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DE64649-732B-4878-9708-75C7C66B11EE}" type="slidenum">
              <a:rPr lang="en-US" smtClean="0"/>
              <a:pPr/>
              <a:t>65</a:t>
            </a:fld>
            <a:endParaRPr lang="en-US" smtClean="0"/>
          </a:p>
        </p:txBody>
      </p:sp>
      <p:sp>
        <p:nvSpPr>
          <p:cNvPr id="11161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24C86B-29B6-4A79-9B4C-62393B56F711}" type="slidenum">
              <a:rPr lang="en-US" smtClean="0"/>
              <a:pPr/>
              <a:t>66</a:t>
            </a:fld>
            <a:endParaRPr lang="en-US" smtClean="0"/>
          </a:p>
        </p:txBody>
      </p:sp>
      <p:sp>
        <p:nvSpPr>
          <p:cNvPr id="113667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13668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7613" cy="4114800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72557C-64FC-4872-AA1C-3B169E177C24}" type="slidenum">
              <a:rPr lang="en-US" smtClean="0"/>
              <a:pPr/>
              <a:t>70</a:t>
            </a:fld>
            <a:endParaRPr lang="en-US" smtClean="0"/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A87C2EF-60F9-415F-B823-72466A9707A6}" type="slidenum">
              <a:rPr lang="en-US" smtClean="0"/>
              <a:pPr/>
              <a:t>73</a:t>
            </a:fld>
            <a:endParaRPr lang="en-US" smtClean="0"/>
          </a:p>
        </p:txBody>
      </p:sp>
      <p:sp>
        <p:nvSpPr>
          <p:cNvPr id="129027" name="Text Box 2"/>
          <p:cNvSpPr txBox="1">
            <a:spLocks noChangeArrowheads="1"/>
          </p:cNvSpPr>
          <p:nvPr/>
        </p:nvSpPr>
        <p:spPr bwMode="auto">
          <a:xfrm>
            <a:off x="1143000" y="685800"/>
            <a:ext cx="4567238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29028" name="Rectangle 3"/>
          <p:cNvSpPr>
            <a:spLocks noGrp="1" noChangeArrowheads="1"/>
          </p:cNvSpPr>
          <p:nvPr>
            <p:ph type="body"/>
          </p:nvPr>
        </p:nvSpPr>
        <p:spPr>
          <a:xfrm>
            <a:off x="914400" y="4343400"/>
            <a:ext cx="5021263" cy="4114800"/>
          </a:xfrm>
          <a:noFill/>
          <a:ln/>
        </p:spPr>
        <p:txBody>
          <a:bodyPr wrap="none" anchor="ctr"/>
          <a:lstStyle/>
          <a:p>
            <a:pPr defTabSz="447675"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Longer term challenges:  There are things harder that parallel adaptive. Parallel meshing is one of them.</a:t>
            </a:r>
          </a:p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45FD49F-678D-4740-B10D-D2CC93E689F3}" type="slidenum">
              <a:rPr lang="en-US" smtClean="0"/>
              <a:pPr/>
              <a:t>76</a:t>
            </a:fld>
            <a:endParaRPr lang="en-US" smtClean="0"/>
          </a:p>
        </p:txBody>
      </p:sp>
      <p:sp>
        <p:nvSpPr>
          <p:cNvPr id="13619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61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926F20-0C3B-4498-8DFB-526FB5503D00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2D799CF-249C-4E5D-8707-616490E87821}" type="slidenum">
              <a:rPr lang="en-US" smtClean="0"/>
              <a:pPr/>
              <a:t>77</a:t>
            </a:fld>
            <a:endParaRPr lang="en-US" smtClean="0"/>
          </a:p>
        </p:txBody>
      </p:sp>
      <p:sp>
        <p:nvSpPr>
          <p:cNvPr id="13209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8F40ECD-C0A2-4BD2-AA24-6F292773FFC8}" type="slidenum">
              <a:rPr lang="en-US" smtClean="0"/>
              <a:pPr/>
              <a:t>78</a:t>
            </a:fld>
            <a:endParaRPr lang="en-US" smtClean="0"/>
          </a:p>
        </p:txBody>
      </p:sp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6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02E37E-E38C-4128-97C0-A894115E6D63}" type="slidenum">
              <a:rPr lang="en-US" smtClean="0"/>
              <a:pPr/>
              <a:t>79</a:t>
            </a:fld>
            <a:endParaRPr lang="en-US" smtClean="0"/>
          </a:p>
        </p:txBody>
      </p:sp>
      <p:sp>
        <p:nvSpPr>
          <p:cNvPr id="144387" name="Text Box 1"/>
          <p:cNvSpPr txBox="1">
            <a:spLocks noChangeArrowheads="1"/>
          </p:cNvSpPr>
          <p:nvPr/>
        </p:nvSpPr>
        <p:spPr bwMode="auto">
          <a:xfrm>
            <a:off x="1263650" y="719138"/>
            <a:ext cx="4787900" cy="360045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2053" tIns="41027" rIns="82053" bIns="41027" anchor="ctr"/>
          <a:lstStyle/>
          <a:p>
            <a:endParaRPr lang="en-US"/>
          </a:p>
        </p:txBody>
      </p:sp>
      <p:sp>
        <p:nvSpPr>
          <p:cNvPr id="144388" name="Text Box 2"/>
          <p:cNvSpPr>
            <a:spLocks noGrp="1" noChangeArrowheads="1"/>
          </p:cNvSpPr>
          <p:nvPr>
            <p:ph type="body"/>
          </p:nvPr>
        </p:nvSpPr>
        <p:spPr>
          <a:xfrm>
            <a:off x="915988" y="4341813"/>
            <a:ext cx="5016500" cy="411003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B6BACDE-6121-47A8-B5D9-D83E5EDD711A}" type="slidenum">
              <a:rPr lang="en-US" smtClean="0"/>
              <a:pPr/>
              <a:t>80</a:t>
            </a:fld>
            <a:endParaRPr lang="en-US" smtClean="0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B4254E-39FD-463E-9777-99A03A46C9F2}" type="slidenum">
              <a:rPr lang="en-GB" smtClean="0"/>
              <a:pPr/>
              <a:t>81</a:t>
            </a:fld>
            <a:endParaRPr lang="en-GB" smtClean="0"/>
          </a:p>
        </p:txBody>
      </p:sp>
      <p:sp>
        <p:nvSpPr>
          <p:cNvPr id="141315" name="Text Box 1"/>
          <p:cNvSpPr txBox="1">
            <a:spLocks noChangeArrowheads="1"/>
          </p:cNvSpPr>
          <p:nvPr/>
        </p:nvSpPr>
        <p:spPr bwMode="auto">
          <a:xfrm>
            <a:off x="993775" y="700088"/>
            <a:ext cx="4765675" cy="357346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1435" tIns="45718" rIns="91435" bIns="45718" anchor="ctr"/>
          <a:lstStyle/>
          <a:p>
            <a:endParaRPr lang="en-US"/>
          </a:p>
        </p:txBody>
      </p:sp>
      <p:sp>
        <p:nvSpPr>
          <p:cNvPr id="141316" name="Text Box 2"/>
          <p:cNvSpPr>
            <a:spLocks noGrp="1" noChangeArrowheads="1"/>
          </p:cNvSpPr>
          <p:nvPr>
            <p:ph type="body"/>
          </p:nvPr>
        </p:nvSpPr>
        <p:spPr>
          <a:xfrm>
            <a:off x="901700" y="4505325"/>
            <a:ext cx="4946650" cy="4267200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7DD3C01-09B7-4C48-91F2-DD36F3ED35BF}" type="slidenum">
              <a:rPr lang="en-GB" smtClean="0"/>
              <a:pPr/>
              <a:t>83</a:t>
            </a:fld>
            <a:endParaRPr lang="en-GB" smtClean="0"/>
          </a:p>
        </p:txBody>
      </p:sp>
      <p:sp>
        <p:nvSpPr>
          <p:cNvPr id="145411" name="Text Box 1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4588" y="685800"/>
            <a:ext cx="4562475" cy="3422650"/>
          </a:xfrm>
          <a:solidFill>
            <a:srgbClr val="FFFFFF"/>
          </a:solidFill>
          <a:ln/>
        </p:spPr>
      </p:sp>
      <p:sp>
        <p:nvSpPr>
          <p:cNvPr id="145412" name="Text Box 2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2850" cy="4017963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268328A-3A38-42CD-87F0-96076EA7190F}" type="slidenum">
              <a:rPr lang="en-US" smtClean="0"/>
              <a:pPr/>
              <a:t>85</a:t>
            </a:fld>
            <a:endParaRPr lang="en-US" smtClean="0"/>
          </a:p>
        </p:txBody>
      </p:sp>
      <p:sp>
        <p:nvSpPr>
          <p:cNvPr id="148483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72000" cy="3429000"/>
          </a:xfrm>
          <a:ln/>
        </p:spPr>
      </p:sp>
      <p:sp>
        <p:nvSpPr>
          <p:cNvPr id="148484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024313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70820F-690E-4802-B7F7-136EF5E12165}" type="slidenum">
              <a:rPr lang="en-US" smtClean="0"/>
              <a:pPr/>
              <a:t>86</a:t>
            </a:fld>
            <a:endParaRPr lang="en-US" smtClean="0"/>
          </a:p>
        </p:txBody>
      </p:sp>
      <p:sp>
        <p:nvSpPr>
          <p:cNvPr id="150531" name="Text Box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5800"/>
            <a:ext cx="4572000" cy="3429000"/>
          </a:xfrm>
          <a:ln/>
        </p:spPr>
      </p:sp>
      <p:sp>
        <p:nvSpPr>
          <p:cNvPr id="150532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7613" cy="4024313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9EBFF0-6A2E-4B91-BD86-DCB440C99B46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6300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In addition to storing ents in parts, partition model maintains boundary info.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7C1ED5-D5EE-4DAA-9AA8-B0252EEA16A6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0938" y="692150"/>
            <a:ext cx="4556125" cy="3416300"/>
          </a:xfrm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z="900" smtClean="0"/>
              <a:t>Other features of partition model … assigning entity ownership and maintaining communication.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Scalability = computation + memory usage</a:t>
            </a:r>
          </a:p>
          <a:p>
            <a:pPr eaLnBrk="1" hangingPunct="1"/>
            <a:r>
              <a:rPr lang="en-US" smtClean="0"/>
              <a:t>Function = maintaining a consistent database in parallel.</a:t>
            </a:r>
          </a:p>
          <a:p>
            <a:pPr eaLnBrk="1" hangingPunct="1"/>
            <a:r>
              <a:rPr lang="en-US" smtClean="0"/>
              <a:t>Performance = serial efficiency + low software overhead for components.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5573716-A99F-410B-BB48-31973D9BDA15}" type="slidenum">
              <a:rPr lang="en-US" smtClean="0"/>
              <a:pPr/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AD1BBF-B7B7-4565-B185-51FD1D5429C8}" type="slidenum">
              <a:rPr lang="en-US" smtClean="0"/>
              <a:pPr/>
              <a:t>16</a:t>
            </a:fld>
            <a:endParaRPr lang="en-US" smtClean="0"/>
          </a:p>
        </p:txBody>
      </p:sp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4E0C60-BF28-4DAE-A35C-7EF503BAA785}" type="slidenum">
              <a:rPr lang="en-US" smtClean="0"/>
              <a:pPr/>
              <a:t>17</a:t>
            </a:fld>
            <a:endParaRPr lang="en-US" smtClean="0"/>
          </a:p>
        </p:txBody>
      </p:sp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smtClean="0"/>
              <a:t>1. allows both quick access to ready-for-prime-time mesh capability, and access to future improvements</a:t>
            </a:r>
            <a:br>
              <a:rPr lang="en-US" smtClean="0"/>
            </a:br>
            <a:r>
              <a:rPr lang="en-US" smtClean="0"/>
              <a:t>2. component-based mesh tools are where solvers were 10 years ago; since then, component-based solvers have</a:t>
            </a:r>
            <a:br>
              <a:rPr lang="en-US" smtClean="0"/>
            </a:br>
            <a:r>
              <a:rPr lang="en-US" smtClean="0"/>
              <a:t>revolutionized parallel application development, mesh components will do the same eventually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.png"/><Relationship Id="rId3" Type="http://schemas.openxmlformats.org/officeDocument/2006/relationships/image" Target="../media/image1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6" descr="globe1b"/>
          <p:cNvPicPr>
            <a:picLocks noChangeAspect="1" noChangeArrowheads="1"/>
          </p:cNvPicPr>
          <p:nvPr userDrawn="1"/>
        </p:nvPicPr>
        <p:blipFill>
          <a:blip r:embed="rId2">
            <a:lum bright="80000" contrast="-74000"/>
          </a:blip>
          <a:srcRect t="23369" r="31111"/>
          <a:stretch>
            <a:fillRect/>
          </a:stretch>
        </p:blipFill>
        <p:spPr bwMode="auto">
          <a:xfrm>
            <a:off x="3581400" y="4763"/>
            <a:ext cx="5564188" cy="6015037"/>
          </a:xfrm>
          <a:prstGeom prst="rect">
            <a:avLst/>
          </a:prstGeom>
          <a:solidFill>
            <a:srgbClr val="F4F4F4"/>
          </a:solidFill>
          <a:ln w="9525">
            <a:noFill/>
            <a:miter lim="800000"/>
            <a:headEnd/>
            <a:tailEnd/>
          </a:ln>
        </p:spPr>
      </p:pic>
      <p:sp>
        <p:nvSpPr>
          <p:cNvPr id="5" name="Line 7"/>
          <p:cNvSpPr>
            <a:spLocks noChangeShapeType="1"/>
          </p:cNvSpPr>
          <p:nvPr userDrawn="1"/>
        </p:nvSpPr>
        <p:spPr bwMode="auto">
          <a:xfrm>
            <a:off x="0" y="1371600"/>
            <a:ext cx="723900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Line 8"/>
          <p:cNvSpPr>
            <a:spLocks noChangeShapeType="1"/>
          </p:cNvSpPr>
          <p:nvPr userDrawn="1"/>
        </p:nvSpPr>
        <p:spPr bwMode="auto">
          <a:xfrm flipV="1">
            <a:off x="0" y="1447800"/>
            <a:ext cx="80010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7" name="Picture 9" descr="top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6354763"/>
            <a:ext cx="3276600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1"/>
          <p:cNvSpPr>
            <a:spLocks noChangeArrowheads="1"/>
          </p:cNvSpPr>
          <p:nvPr userDrawn="1"/>
        </p:nvSpPr>
        <p:spPr bwMode="auto">
          <a:xfrm>
            <a:off x="4479925" y="3048000"/>
            <a:ext cx="1841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en-US" sz="4400">
              <a:solidFill>
                <a:srgbClr val="000099"/>
              </a:solidFill>
              <a:latin typeface="Arial" pitchFamily="34" charset="0"/>
            </a:endParaRPr>
          </a:p>
        </p:txBody>
      </p:sp>
      <p:sp>
        <p:nvSpPr>
          <p:cNvPr id="9" name="Line 12"/>
          <p:cNvSpPr>
            <a:spLocks noChangeShapeType="1"/>
          </p:cNvSpPr>
          <p:nvPr userDrawn="1"/>
        </p:nvSpPr>
        <p:spPr bwMode="auto">
          <a:xfrm>
            <a:off x="1905000" y="5257800"/>
            <a:ext cx="723900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Line 13"/>
          <p:cNvSpPr>
            <a:spLocks noChangeShapeType="1"/>
          </p:cNvSpPr>
          <p:nvPr userDrawn="1"/>
        </p:nvSpPr>
        <p:spPr bwMode="auto">
          <a:xfrm flipV="1">
            <a:off x="1143000" y="5334000"/>
            <a:ext cx="80010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11" name="Picture 51" descr="ornl_header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3124200" y="5918200"/>
            <a:ext cx="2065338" cy="303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2" descr="anllogo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2925763" y="5410200"/>
            <a:ext cx="4730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3" descr="BNLlogo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2133600" y="5995988"/>
            <a:ext cx="820738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4" descr="llnl_logo"/>
          <p:cNvPicPr>
            <a:picLocks noChangeAspect="1" noChangeArrowheads="1"/>
          </p:cNvPicPr>
          <p:nvPr userDrawn="1"/>
        </p:nvPicPr>
        <p:blipFill>
          <a:blip r:embed="rId7"/>
          <a:srcRect/>
          <a:stretch>
            <a:fillRect/>
          </a:stretch>
        </p:blipFill>
        <p:spPr bwMode="auto">
          <a:xfrm>
            <a:off x="2408238" y="5500688"/>
            <a:ext cx="357187" cy="341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55" descr="sandia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3475038" y="5451475"/>
            <a:ext cx="649287" cy="37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6" descr="stonybrook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5500688" y="5440363"/>
            <a:ext cx="565150" cy="39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57" descr="rensselaer"/>
          <p:cNvPicPr>
            <a:picLocks noChangeAspect="1" noChangeArrowheads="1"/>
          </p:cNvPicPr>
          <p:nvPr userDrawn="1"/>
        </p:nvPicPr>
        <p:blipFill>
          <a:blip r:embed="rId10"/>
          <a:srcRect/>
          <a:stretch>
            <a:fillRect/>
          </a:stretch>
        </p:blipFill>
        <p:spPr bwMode="auto">
          <a:xfrm>
            <a:off x="4170363" y="5487988"/>
            <a:ext cx="1230312" cy="30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8" descr="pnnl"/>
          <p:cNvPicPr>
            <a:picLocks noChangeAspect="1" noChangeArrowheads="1"/>
          </p:cNvPicPr>
          <p:nvPr userDrawn="1"/>
        </p:nvPicPr>
        <p:blipFill>
          <a:blip r:embed="rId11"/>
          <a:srcRect/>
          <a:stretch>
            <a:fillRect/>
          </a:stretch>
        </p:blipFill>
        <p:spPr bwMode="auto">
          <a:xfrm>
            <a:off x="5562600" y="5957888"/>
            <a:ext cx="1951038" cy="22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9" descr="ubc_logo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6218238" y="5470525"/>
            <a:ext cx="10525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63" descr="ITAPS_logo_final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52400" y="200025"/>
            <a:ext cx="3276600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124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D8723D-3150-4798-97E5-795206C9AEF1}" type="datetime1">
              <a:rPr lang="en-US"/>
              <a:pPr>
                <a:defRPr/>
              </a:pPr>
              <a:t>10/12/2010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C7D120-CDD6-444D-94E7-CADAD70DF2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3ACBBF-A957-43E7-9878-E35BE1A06A48}" type="datetime1">
              <a:rPr lang="en-US"/>
              <a:pPr>
                <a:defRPr/>
              </a:pPr>
              <a:t>10/12/2010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94E424-9C3E-4226-95AE-1018F66458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6934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600200"/>
            <a:ext cx="77724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CB71C-2610-4D75-9609-9BF59BC86AB4}" type="datetime1">
              <a:rPr lang="en-US"/>
              <a:pPr>
                <a:defRPr/>
              </a:pPr>
              <a:t>10/12/2010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C4FB8-0C4A-49FA-B765-0E1F5D5B72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7010400" cy="11430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A0691D-9346-4E0C-A373-9C3679A8B8A0}" type="datetime1">
              <a:rPr lang="en-US"/>
              <a:pPr>
                <a:defRPr/>
              </a:pPr>
              <a:t>10/12/2010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3AACE1-462D-4A0D-9C39-CB1403467B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7010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600200"/>
            <a:ext cx="38100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733800"/>
            <a:ext cx="3810000" cy="1981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EAAA41-9138-4517-A457-B55046ABBAEA}" type="datetime1">
              <a:rPr lang="en-US"/>
              <a:pPr>
                <a:defRPr/>
              </a:pPr>
              <a:t>10/12/2010</a:t>
            </a:fld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86463F-CC6C-48C5-BAA0-7F0DCBB1E33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010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fld id="{31B1B749-2202-44BD-B4A5-4E40B50B98ED}" type="datetime1">
              <a:rPr lang="en-US"/>
              <a:pPr>
                <a:defRPr/>
              </a:pPr>
              <a:t>10/12/2010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55320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C7E08C09-BCC5-4E38-A2E6-0DDFA4DBF3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0" y="1219200"/>
            <a:ext cx="723900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33" name="Line 9"/>
          <p:cNvSpPr>
            <a:spLocks noChangeShapeType="1"/>
          </p:cNvSpPr>
          <p:nvPr userDrawn="1"/>
        </p:nvSpPr>
        <p:spPr bwMode="auto">
          <a:xfrm flipV="1">
            <a:off x="0" y="1295400"/>
            <a:ext cx="8001000" cy="0"/>
          </a:xfrm>
          <a:prstGeom prst="line">
            <a:avLst/>
          </a:prstGeom>
          <a:noFill/>
          <a:ln w="38100">
            <a:solidFill>
              <a:srgbClr val="000099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" name="Picture 10" descr="top2"/>
          <p:cNvPicPr>
            <a:picLocks noChangeAspect="1" noChangeArrowheads="1"/>
          </p:cNvPicPr>
          <p:nvPr userDrawn="1"/>
        </p:nvPicPr>
        <p:blipFill>
          <a:blip r:embed="rId8"/>
          <a:srcRect/>
          <a:stretch>
            <a:fillRect/>
          </a:stretch>
        </p:blipFill>
        <p:spPr bwMode="auto">
          <a:xfrm>
            <a:off x="0" y="6354763"/>
            <a:ext cx="3276600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3" descr="ITAPS_logo_final"/>
          <p:cNvPicPr>
            <a:picLocks noChangeAspect="1" noChangeArrowheads="1"/>
          </p:cNvPicPr>
          <p:nvPr userDrawn="1"/>
        </p:nvPicPr>
        <p:blipFill>
          <a:blip r:embed="rId9"/>
          <a:srcRect/>
          <a:stretch>
            <a:fillRect/>
          </a:stretch>
        </p:blipFill>
        <p:spPr bwMode="auto">
          <a:xfrm>
            <a:off x="7620000" y="87313"/>
            <a:ext cx="1447800" cy="446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0099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Relationship Id="rId14" Type="http://schemas.openxmlformats.org/officeDocument/2006/relationships/image" Target="../media/image2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jpe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4" Type="http://schemas.openxmlformats.org/officeDocument/2006/relationships/image" Target="../media/image27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1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Relationship Id="rId9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13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9" Type="http://schemas.openxmlformats.org/officeDocument/2006/relationships/oleObject" Target="../embeddings/oleObject7.bin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jpeg"/><Relationship Id="rId5" Type="http://schemas.openxmlformats.org/officeDocument/2006/relationships/image" Target="../media/image142.gif"/><Relationship Id="rId4" Type="http://schemas.openxmlformats.org/officeDocument/2006/relationships/image" Target="../media/image14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gif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jpeg"/><Relationship Id="rId5" Type="http://schemas.openxmlformats.org/officeDocument/2006/relationships/image" Target="../media/image151.jpeg"/><Relationship Id="rId4" Type="http://schemas.openxmlformats.org/officeDocument/2006/relationships/image" Target="../media/image150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882775"/>
            <a:ext cx="7772400" cy="1470025"/>
          </a:xfrm>
        </p:spPr>
        <p:txBody>
          <a:bodyPr lIns="90000" tIns="46800" rIns="90000" bIns="46800"/>
          <a:lstStyle/>
          <a:p>
            <a:pPr defTabSz="449263" eaLnBrk="1" hangingPunct="1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z="3600" smtClean="0"/>
              <a:t>Parallel Mesh Management Using Interoperable Tools</a:t>
            </a:r>
          </a:p>
        </p:txBody>
      </p:sp>
      <p:sp>
        <p:nvSpPr>
          <p:cNvPr id="1024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66800" y="3505200"/>
            <a:ext cx="7162800" cy="1752600"/>
          </a:xfrm>
        </p:spPr>
        <p:txBody>
          <a:bodyPr/>
          <a:lstStyle/>
          <a:p>
            <a:pPr marL="342900" indent="-342900" defTabSz="449263" eaLnBrk="1" hangingPunct="1"/>
            <a:r>
              <a:rPr lang="en-US" sz="2400" smtClean="0"/>
              <a:t>International Meshing Roundtable Short Course</a:t>
            </a:r>
          </a:p>
          <a:p>
            <a:pPr marL="342900" indent="-342900" defTabSz="449263" eaLnBrk="1" hangingPunct="1"/>
            <a:r>
              <a:rPr lang="en-US" sz="2400" smtClean="0"/>
              <a:t>October 2010</a:t>
            </a:r>
          </a:p>
          <a:p>
            <a:pPr marL="342900" indent="-342900" defTabSz="449263" eaLnBrk="1" hangingPunct="1"/>
            <a:r>
              <a:rPr lang="en-US" sz="2400" smtClean="0"/>
              <a:t>Karen Devine, Sandia National Laboratories</a:t>
            </a:r>
          </a:p>
          <a:p>
            <a:pPr marL="342900" indent="-342900" defTabSz="449263" eaLnBrk="1" hangingPunct="1"/>
            <a:r>
              <a:rPr lang="en-US" sz="2400" smtClean="0"/>
              <a:t>Timothy Tautges, Argonne National Laboratory</a:t>
            </a:r>
          </a:p>
          <a:p>
            <a:pPr marL="342900" indent="-342900" defTabSz="449263" eaLnBrk="1" hangingPunct="1"/>
            <a:endParaRPr lang="en-US" smtClean="0"/>
          </a:p>
          <a:p>
            <a:pPr marL="342900" indent="-342900" defTabSz="449263" eaLnBrk="1" hangingPunct="1"/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7C7C8C9-0EFD-499F-8AC1-3DF2144FD9A8}" type="slidenum">
              <a:rPr lang="en-US" smtClean="0"/>
              <a:pPr/>
              <a:t>10</a:t>
            </a:fld>
            <a:endParaRPr lang="en-US" smtClean="0"/>
          </a:p>
        </p:txBody>
      </p:sp>
      <p:sp>
        <p:nvSpPr>
          <p:cNvPr id="23554" name="Rectangle 2"/>
          <p:cNvSpPr>
            <a:spLocks noChangeArrowheads="1"/>
          </p:cNvSpPr>
          <p:nvPr/>
        </p:nvSpPr>
        <p:spPr bwMode="auto">
          <a:xfrm>
            <a:off x="228600" y="1371600"/>
            <a:ext cx="82296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400">
              <a:latin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200">
              <a:latin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800">
              <a:latin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2800">
              <a:latin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sz="3600">
              <a:latin typeface="Arial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Arial" charset="0"/>
              </a:rPr>
              <a:t>Special mesh adjacency information represented in partition model: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Arial" charset="0"/>
                <a:ea typeface="ＭＳ Ｐゴシック"/>
                <a:cs typeface="ＭＳ Ｐゴシック"/>
              </a:rPr>
              <a:t>Entities shared on part boundaries (used to define inter-part communication of shared entities)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2000">
                <a:latin typeface="Arial" charset="0"/>
                <a:ea typeface="ＭＳ Ｐゴシック"/>
                <a:cs typeface="ＭＳ Ｐゴシック"/>
              </a:rPr>
              <a:t>Off-part entities adjacent to shared entities (used for ghosting to complete stencil or support)</a:t>
            </a:r>
          </a:p>
        </p:txBody>
      </p:sp>
      <p:pic>
        <p:nvPicPr>
          <p:cNvPr id="23555" name="Picture 3" descr="hub_np4_pmode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11838" y="1408113"/>
            <a:ext cx="2214562" cy="222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6" name="Picture 4" descr="hub_np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35213" y="1363663"/>
            <a:ext cx="2216150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7" name="Picture 5" descr="hub_model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393825"/>
            <a:ext cx="2259013" cy="211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8" name="Rectangle 6"/>
          <p:cNvSpPr>
            <a:spLocks noGrp="1" noChangeArrowheads="1"/>
          </p:cNvSpPr>
          <p:nvPr>
            <p:ph type="title"/>
          </p:nvPr>
        </p:nvSpPr>
        <p:spPr>
          <a:xfrm>
            <a:off x="165100" y="76200"/>
            <a:ext cx="7226300" cy="1143000"/>
          </a:xfrm>
        </p:spPr>
        <p:txBody>
          <a:bodyPr/>
          <a:lstStyle/>
          <a:p>
            <a:pPr eaLnBrk="1" hangingPunct="1"/>
            <a:r>
              <a:rPr lang="en-US" smtClean="0"/>
              <a:t>Conceptual view of an unstructured mesh partition model</a:t>
            </a:r>
          </a:p>
        </p:txBody>
      </p:sp>
      <p:sp>
        <p:nvSpPr>
          <p:cNvPr id="1272840" name="Text Box 8"/>
          <p:cNvSpPr txBox="1">
            <a:spLocks noChangeArrowheads="1"/>
          </p:cNvSpPr>
          <p:nvPr/>
        </p:nvSpPr>
        <p:spPr bwMode="auto">
          <a:xfrm>
            <a:off x="479425" y="3513138"/>
            <a:ext cx="1501775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en-US" sz="2000" b="1" i="1" dirty="0">
                <a:latin typeface="+mn-lt"/>
              </a:rPr>
              <a:t>Domain of </a:t>
            </a:r>
            <a:br>
              <a:rPr lang="en-US" sz="2000" b="1" i="1" dirty="0">
                <a:latin typeface="+mn-lt"/>
              </a:rPr>
            </a:br>
            <a:r>
              <a:rPr lang="en-US" sz="2000" b="1" i="1" dirty="0">
                <a:latin typeface="+mn-lt"/>
              </a:rPr>
              <a:t>Interest</a:t>
            </a:r>
          </a:p>
        </p:txBody>
      </p:sp>
      <p:sp>
        <p:nvSpPr>
          <p:cNvPr id="1272841" name="Text Box 9"/>
          <p:cNvSpPr txBox="1">
            <a:spLocks noChangeArrowheads="1"/>
          </p:cNvSpPr>
          <p:nvPr/>
        </p:nvSpPr>
        <p:spPr bwMode="auto">
          <a:xfrm>
            <a:off x="4937125" y="3513138"/>
            <a:ext cx="4041775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i="1" dirty="0">
                <a:latin typeface="+mn-lt"/>
              </a:rPr>
              <a:t>Partition model focuses on mesh entities between </a:t>
            </a:r>
            <a:r>
              <a:rPr lang="en-US" sz="2000" b="1" i="1" dirty="0">
                <a:latin typeface="+mn-lt"/>
              </a:rPr>
              <a:t>parts.</a:t>
            </a:r>
            <a:endParaRPr lang="en-US" sz="2000" b="1" i="1" dirty="0">
              <a:latin typeface="+mn-lt"/>
            </a:endParaRPr>
          </a:p>
        </p:txBody>
      </p:sp>
      <p:sp>
        <p:nvSpPr>
          <p:cNvPr id="1272842" name="Text Box 10"/>
          <p:cNvSpPr txBox="1">
            <a:spLocks noChangeArrowheads="1"/>
          </p:cNvSpPr>
          <p:nvPr/>
        </p:nvSpPr>
        <p:spPr bwMode="auto">
          <a:xfrm>
            <a:off x="2214563" y="3513138"/>
            <a:ext cx="2779712" cy="708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i="1" dirty="0">
                <a:latin typeface="+mn-lt"/>
              </a:rPr>
              <a:t>Mesh distributed </a:t>
            </a:r>
            <a:br>
              <a:rPr lang="en-US" sz="2000" b="1" i="1" dirty="0">
                <a:latin typeface="+mn-lt"/>
              </a:rPr>
            </a:br>
            <a:r>
              <a:rPr lang="en-US" sz="2000" b="1" i="1" dirty="0">
                <a:latin typeface="+mn-lt"/>
              </a:rPr>
              <a:t>over four parts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0F15C3-4F4E-477D-8850-815FA291A188}" type="slidenum">
              <a:rPr lang="en-US" smtClean="0"/>
              <a:pPr/>
              <a:t>11</a:t>
            </a:fld>
            <a:endParaRPr lang="en-US" smtClean="0"/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7086600" cy="1143000"/>
          </a:xfrm>
        </p:spPr>
        <p:txBody>
          <a:bodyPr/>
          <a:lstStyle/>
          <a:p>
            <a:pPr eaLnBrk="1" hangingPunct="1"/>
            <a:r>
              <a:rPr lang="en-US" smtClean="0"/>
              <a:t>Distributed mesh representations have several functional requirements.</a:t>
            </a:r>
          </a:p>
        </p:txBody>
      </p:sp>
      <p:sp>
        <p:nvSpPr>
          <p:cNvPr id="1274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84300"/>
            <a:ext cx="8382000" cy="4635500"/>
          </a:xfrm>
        </p:spPr>
        <p:txBody>
          <a:bodyPr>
            <a:normAutofit fontScale="92500" lnSpcReduction="10000"/>
          </a:bodyPr>
          <a:lstStyle/>
          <a:p>
            <a:pPr marL="279400" indent="-279400" eaLnBrk="1" hangingPunct="1">
              <a:lnSpc>
                <a:spcPct val="90000"/>
              </a:lnSpc>
              <a:defRPr/>
            </a:pPr>
            <a:r>
              <a:rPr lang="en-US" sz="2400" dirty="0"/>
              <a:t>Entity ownership</a:t>
            </a:r>
          </a:p>
          <a:p>
            <a:pPr marL="679450" lvl="1" eaLnBrk="1" hangingPunct="1">
              <a:lnSpc>
                <a:spcPct val="90000"/>
              </a:lnSpc>
              <a:defRPr/>
            </a:pPr>
            <a:r>
              <a:rPr lang="en-US" sz="2400" dirty="0"/>
              <a:t>Each mesh entity is owned by </a:t>
            </a:r>
            <a:br>
              <a:rPr lang="en-US" sz="2400" dirty="0"/>
            </a:br>
            <a:r>
              <a:rPr lang="en-US" sz="2400" dirty="0"/>
              <a:t>exactly one </a:t>
            </a:r>
            <a:r>
              <a:rPr lang="en-US" sz="2400" dirty="0" smtClean="0"/>
              <a:t>part.</a:t>
            </a:r>
          </a:p>
          <a:p>
            <a:pPr marL="679450" lvl="1" eaLnBrk="1" hangingPunct="1">
              <a:lnSpc>
                <a:spcPct val="90000"/>
              </a:lnSpc>
              <a:defRPr/>
            </a:pPr>
            <a:r>
              <a:rPr lang="en-US" sz="2400" dirty="0"/>
              <a:t>Ownership imbues right to </a:t>
            </a:r>
            <a:r>
              <a:rPr lang="en-US" sz="2400" dirty="0" smtClean="0"/>
              <a:t>modify.</a:t>
            </a:r>
          </a:p>
          <a:p>
            <a:pPr marL="679450" lvl="1" eaLnBrk="1" hangingPunct="1">
              <a:lnSpc>
                <a:spcPct val="90000"/>
              </a:lnSpc>
              <a:defRPr/>
            </a:pPr>
            <a:r>
              <a:rPr lang="en-US" sz="2400" dirty="0"/>
              <a:t>Ownership is not static during the </a:t>
            </a:r>
            <a:br>
              <a:rPr lang="en-US" sz="2400" dirty="0"/>
            </a:br>
            <a:r>
              <a:rPr lang="en-US" sz="2400" dirty="0"/>
              <a:t>course of a </a:t>
            </a:r>
            <a:r>
              <a:rPr lang="en-US" sz="2400" dirty="0" smtClean="0"/>
              <a:t>simulation.</a:t>
            </a:r>
          </a:p>
          <a:p>
            <a:pPr marL="1028700" lvl="2" eaLnBrk="1" hangingPunct="1">
              <a:lnSpc>
                <a:spcPct val="90000"/>
              </a:lnSpc>
              <a:defRPr/>
            </a:pPr>
            <a:r>
              <a:rPr lang="en-US" sz="2000" dirty="0"/>
              <a:t>Repartitioning</a:t>
            </a:r>
          </a:p>
          <a:p>
            <a:pPr marL="1028700" lvl="2" eaLnBrk="1" hangingPunct="1">
              <a:lnSpc>
                <a:spcPct val="90000"/>
              </a:lnSpc>
              <a:defRPr/>
            </a:pPr>
            <a:r>
              <a:rPr lang="en-US" sz="2000" dirty="0"/>
              <a:t>Local micro-migration</a:t>
            </a:r>
          </a:p>
          <a:p>
            <a:pPr marL="679450" lvl="1" eaLnBrk="1" hangingPunct="1">
              <a:lnSpc>
                <a:spcPct val="90000"/>
              </a:lnSpc>
              <a:defRPr/>
            </a:pPr>
            <a:r>
              <a:rPr lang="en-US" sz="2400" dirty="0"/>
              <a:t>Some entities have read-only </a:t>
            </a:r>
            <a:r>
              <a:rPr lang="en-US" sz="2400" dirty="0">
                <a:solidFill>
                  <a:srgbClr val="FF0000"/>
                </a:solidFill>
              </a:rPr>
              <a:t>copies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smtClean="0"/>
              <a:t>on other </a:t>
            </a:r>
            <a:r>
              <a:rPr lang="en-US" sz="2400" dirty="0"/>
              <a:t>parts (e.g. along part boundaries and ghosts</a:t>
            </a:r>
            <a:r>
              <a:rPr lang="en-US" sz="2400" dirty="0" smtClean="0"/>
              <a:t>).</a:t>
            </a:r>
          </a:p>
          <a:p>
            <a:pPr marL="279400" indent="-279400" eaLnBrk="1" hangingPunct="1">
              <a:lnSpc>
                <a:spcPct val="90000"/>
              </a:lnSpc>
              <a:defRPr/>
            </a:pPr>
            <a:r>
              <a:rPr lang="en-US" sz="2400" dirty="0"/>
              <a:t>Communication links</a:t>
            </a:r>
            <a:endParaRPr lang="en-US" sz="2800" dirty="0"/>
          </a:p>
          <a:p>
            <a:pPr marL="679450" lvl="1" eaLnBrk="1" hangingPunct="1">
              <a:lnSpc>
                <a:spcPct val="90000"/>
              </a:lnSpc>
              <a:defRPr/>
            </a:pPr>
            <a:r>
              <a:rPr lang="en-US" sz="2400" dirty="0"/>
              <a:t>Efficient mechanisms to update mesh partitioning and keep the links between parts are </a:t>
            </a:r>
            <a:r>
              <a:rPr lang="en-US" sz="2400" dirty="0" smtClean="0"/>
              <a:t>mandatory.</a:t>
            </a:r>
          </a:p>
          <a:p>
            <a:pPr marL="679450" lvl="1" eaLnBrk="1" hangingPunct="1">
              <a:lnSpc>
                <a:spcPct val="90000"/>
              </a:lnSpc>
              <a:defRPr/>
            </a:pPr>
            <a:r>
              <a:rPr lang="en-US" sz="2400" dirty="0" smtClean="0"/>
              <a:t>Solution data associated with shared entities must be communicated.</a:t>
            </a:r>
          </a:p>
          <a:p>
            <a:pPr marL="679450" lvl="1" eaLnBrk="1" hangingPunct="1">
              <a:lnSpc>
                <a:spcPct val="90000"/>
              </a:lnSpc>
              <a:defRPr/>
            </a:pPr>
            <a:endParaRPr lang="en-US" sz="2400" dirty="0"/>
          </a:p>
        </p:txBody>
      </p:sp>
      <p:pic>
        <p:nvPicPr>
          <p:cNvPr id="25604" name="Picture 5" descr="partition-sketch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19800" y="1600200"/>
            <a:ext cx="274320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902C8D-9343-4CFB-A37E-BE8649C66150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162800" cy="1143000"/>
          </a:xfrm>
        </p:spPr>
        <p:txBody>
          <a:bodyPr/>
          <a:lstStyle/>
          <a:p>
            <a:pPr eaLnBrk="1" hangingPunct="1"/>
            <a:r>
              <a:rPr lang="en-US" smtClean="0"/>
              <a:t>Key issues that must be addressed for parallel computation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66294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Scalability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Load balance as the mesh changes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Low communication overhead costs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Efficient use of distributed memory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endParaRPr lang="en-US" sz="2000" smtClean="0"/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Function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Consistent, correct mesh operations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Management of complex communication                            schedules</a:t>
            </a:r>
          </a:p>
          <a:p>
            <a:pPr lvl="1" eaLnBrk="1" hangingPunct="1">
              <a:lnSpc>
                <a:spcPct val="90000"/>
              </a:lnSpc>
            </a:pPr>
            <a:endParaRPr lang="en-US" sz="2000" smtClean="0"/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Performance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Near optimal serial efficiency on each processor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Minimal overhead when using general tools relative to native implementations</a:t>
            </a:r>
          </a:p>
        </p:txBody>
      </p:sp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1676400"/>
            <a:ext cx="3581400" cy="160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3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4200" y="3581400"/>
            <a:ext cx="1790700" cy="16732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Software Design for Interoperability</a:t>
            </a:r>
          </a:p>
        </p:txBody>
      </p:sp>
      <p:sp>
        <p:nvSpPr>
          <p:cNvPr id="29698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/>
          <a:p>
            <a:fld id="{0C6BD628-1AF8-46AE-B580-668D52E19920}" type="slidenum">
              <a:rPr lang="en-US" smtClean="0"/>
              <a:pPr/>
              <a:t>13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Complex simulations place greater requirements on software designers.</a:t>
            </a:r>
          </a:p>
        </p:txBody>
      </p:sp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Constraints:</a:t>
            </a:r>
          </a:p>
          <a:p>
            <a:pPr lvl="1" eaLnBrk="1" hangingPunct="1">
              <a:defRPr/>
            </a:pPr>
            <a:r>
              <a:rPr lang="en-US" dirty="0" smtClean="0"/>
              <a:t>Wide variety of capabilities needed.</a:t>
            </a:r>
          </a:p>
          <a:p>
            <a:pPr lvl="1" eaLnBrk="1" hangingPunct="1">
              <a:defRPr/>
            </a:pPr>
            <a:r>
              <a:rPr lang="en-US" dirty="0" smtClean="0"/>
              <a:t>High performance required.</a:t>
            </a:r>
          </a:p>
          <a:p>
            <a:pPr lvl="1" eaLnBrk="1" hangingPunct="1">
              <a:defRPr/>
            </a:pPr>
            <a:r>
              <a:rPr lang="en-US" dirty="0" smtClean="0"/>
              <a:t>Development schedules are tight.</a:t>
            </a:r>
          </a:p>
          <a:p>
            <a:pPr lvl="1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Mesh management is a large part of PDE-based simulations.</a:t>
            </a:r>
          </a:p>
          <a:p>
            <a:pPr lvl="1" eaLnBrk="1" hangingPunct="1">
              <a:defRPr/>
            </a:pPr>
            <a:r>
              <a:rPr lang="en-US" dirty="0" smtClean="0"/>
              <a:t>These constraints apply to mesh management as well as to the entire simulation.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i="1" dirty="0" smtClean="0"/>
              <a:t>What is the best approach for development of complex simulation and mesh-management software?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Software Development Options</a:t>
            </a:r>
          </a:p>
        </p:txBody>
      </p:sp>
      <p:sp>
        <p:nvSpPr>
          <p:cNvPr id="3174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FF0000"/>
                </a:solidFill>
              </a:rPr>
              <a:t>One option:  Implement everything yourself.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Key advantage:  Total control.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Disadvantages: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smtClean="0"/>
              <a:t>Time and resource consuming.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smtClean="0"/>
              <a:t>Reinventing the wheel.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smtClean="0"/>
              <a:t>Development outside area of expertise.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FF0000"/>
                </a:solidFill>
              </a:rPr>
              <a:t>Another option:  Adopt a framework.</a:t>
            </a:r>
            <a:endParaRPr lang="en-US" sz="24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Key advantage:  Many capabilities in one package.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Disadvantages: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smtClean="0"/>
              <a:t>Many capabilities in one package:  all or nothing.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smtClean="0"/>
              <a:t>Require use of framework data structures.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smtClean="0"/>
              <a:t>Steep learning curve for application developers.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smtClean="0"/>
              <a:t>Limited flexibility.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800" smtClean="0"/>
              <a:t>Strong dependence on framework developers and their schedules.</a:t>
            </a:r>
          </a:p>
          <a:p>
            <a:pPr eaLnBrk="1" hangingPunct="1">
              <a:lnSpc>
                <a:spcPct val="90000"/>
              </a:lnSpc>
            </a:pPr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Component Design</a:t>
            </a:r>
          </a:p>
        </p:txBody>
      </p:sp>
      <p:sp>
        <p:nvSpPr>
          <p:cNvPr id="3277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200" smtClean="0"/>
              <a:t>Construct applications from smaller software “pieces.” </a:t>
            </a:r>
          </a:p>
          <a:p>
            <a:pPr eaLnBrk="1" hangingPunct="1"/>
            <a:r>
              <a:rPr lang="en-US" sz="2200" smtClean="0"/>
              <a:t>“Tinker-toy parallel computing” -- B. Hendrickson</a:t>
            </a:r>
          </a:p>
          <a:p>
            <a:pPr eaLnBrk="1" hangingPunct="1"/>
            <a:r>
              <a:rPr lang="en-US" sz="2200" smtClean="0"/>
              <a:t>Components provide …</a:t>
            </a:r>
          </a:p>
          <a:p>
            <a:pPr lvl="1" eaLnBrk="1" hangingPunct="1"/>
            <a:r>
              <a:rPr lang="en-US" sz="2000" smtClean="0"/>
              <a:t>Services applications commonly need.</a:t>
            </a:r>
          </a:p>
          <a:p>
            <a:pPr lvl="1" eaLnBrk="1" hangingPunct="1"/>
            <a:r>
              <a:rPr lang="en-US" sz="2000" smtClean="0"/>
              <a:t>Support for wide range of applications.</a:t>
            </a:r>
          </a:p>
          <a:p>
            <a:pPr lvl="1" eaLnBrk="1" hangingPunct="1"/>
            <a:r>
              <a:rPr lang="en-US" sz="2000" smtClean="0"/>
              <a:t>Easy-to-use interfaces.</a:t>
            </a:r>
          </a:p>
          <a:p>
            <a:pPr lvl="1" eaLnBrk="1" hangingPunct="1"/>
            <a:r>
              <a:rPr lang="en-US" sz="2000" smtClean="0"/>
              <a:t>Data abstraction.</a:t>
            </a:r>
          </a:p>
          <a:p>
            <a:pPr eaLnBrk="1" hangingPunct="1"/>
            <a:r>
              <a:rPr lang="en-US" sz="2200" smtClean="0"/>
              <a:t>Components avoid …</a:t>
            </a:r>
          </a:p>
          <a:p>
            <a:pPr lvl="1" eaLnBrk="1" hangingPunct="1"/>
            <a:r>
              <a:rPr lang="en-US" sz="2000" smtClean="0"/>
              <a:t>Prescribed data structures</a:t>
            </a:r>
          </a:p>
          <a:p>
            <a:pPr lvl="1" eaLnBrk="1" hangingPunct="1"/>
            <a:r>
              <a:rPr lang="en-US" sz="2000" smtClean="0"/>
              <a:t>Heavy framework</a:t>
            </a:r>
          </a:p>
          <a:p>
            <a:pPr lvl="1" eaLnBrk="1" hangingPunct="1"/>
            <a:r>
              <a:rPr lang="en-US" sz="2000" smtClean="0"/>
              <a:t>Limited freedom for application developers.</a:t>
            </a:r>
          </a:p>
        </p:txBody>
      </p:sp>
      <p:pic>
        <p:nvPicPr>
          <p:cNvPr id="3277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02425" y="2855913"/>
            <a:ext cx="2065338" cy="400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2" name="Text Box 7"/>
          <p:cNvSpPr txBox="1">
            <a:spLocks noChangeArrowheads="1"/>
          </p:cNvSpPr>
          <p:nvPr/>
        </p:nvSpPr>
        <p:spPr bwMode="auto">
          <a:xfrm>
            <a:off x="6007100" y="6462713"/>
            <a:ext cx="1492250" cy="366712"/>
          </a:xfrm>
          <a:prstGeom prst="rect">
            <a:avLst/>
          </a:prstGeom>
          <a:noFill/>
          <a:ln w="12700">
            <a:noFill/>
            <a:miter lim="800000"/>
            <a:headEnd type="none" w="lg" len="lg"/>
            <a:tailEnd type="none" w="lg" len="lg"/>
          </a:ln>
        </p:spPr>
        <p:txBody>
          <a:bodyPr wrap="none" anchor="ctr">
            <a:spAutoFit/>
          </a:bodyPr>
          <a:lstStyle/>
          <a:p>
            <a:r>
              <a:rPr lang="en-US" sz="1800" b="1" i="1"/>
              <a:t>Hasbro, Inc.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/>
          <p:cNvSpPr/>
          <p:nvPr/>
        </p:nvSpPr>
        <p:spPr>
          <a:xfrm>
            <a:off x="0" y="6248400"/>
            <a:ext cx="3581400" cy="609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0" y="1066800"/>
            <a:ext cx="8305800" cy="381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819" name="AutoShape 7"/>
          <p:cNvSpPr>
            <a:spLocks noChangeArrowheads="1"/>
          </p:cNvSpPr>
          <p:nvPr/>
        </p:nvSpPr>
        <p:spPr bwMode="auto">
          <a:xfrm>
            <a:off x="2624138" y="5867400"/>
            <a:ext cx="1600200" cy="228600"/>
          </a:xfrm>
          <a:prstGeom prst="flowChartProcess">
            <a:avLst/>
          </a:prstGeom>
          <a:solidFill>
            <a:srgbClr val="66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Sensitivities</a:t>
            </a:r>
          </a:p>
        </p:txBody>
      </p:sp>
      <p:sp>
        <p:nvSpPr>
          <p:cNvPr id="34820" name="AutoShape 8"/>
          <p:cNvSpPr>
            <a:spLocks noChangeArrowheads="1"/>
          </p:cNvSpPr>
          <p:nvPr/>
        </p:nvSpPr>
        <p:spPr bwMode="auto">
          <a:xfrm>
            <a:off x="2624138" y="4797425"/>
            <a:ext cx="1752600" cy="228600"/>
          </a:xfrm>
          <a:prstGeom prst="flowChartProcess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Variable Manager</a:t>
            </a:r>
          </a:p>
        </p:txBody>
      </p:sp>
      <p:sp>
        <p:nvSpPr>
          <p:cNvPr id="34821" name="AutoShape 9"/>
          <p:cNvSpPr>
            <a:spLocks noChangeArrowheads="1"/>
          </p:cNvSpPr>
          <p:nvPr/>
        </p:nvSpPr>
        <p:spPr bwMode="auto">
          <a:xfrm>
            <a:off x="2624138" y="4568825"/>
            <a:ext cx="1752600" cy="228600"/>
          </a:xfrm>
          <a:prstGeom prst="flowChartProcess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Discretization Library</a:t>
            </a:r>
          </a:p>
        </p:txBody>
      </p:sp>
      <p:sp>
        <p:nvSpPr>
          <p:cNvPr id="34822" name="AutoShape 10"/>
          <p:cNvSpPr>
            <a:spLocks noChangeArrowheads="1"/>
          </p:cNvSpPr>
          <p:nvPr/>
        </p:nvSpPr>
        <p:spPr bwMode="auto">
          <a:xfrm>
            <a:off x="2590800" y="1905000"/>
            <a:ext cx="1676400" cy="228600"/>
          </a:xfrm>
          <a:prstGeom prst="flowChartProcess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Remeshing</a:t>
            </a:r>
          </a:p>
        </p:txBody>
      </p:sp>
      <p:sp>
        <p:nvSpPr>
          <p:cNvPr id="34823" name="AutoShape 11"/>
          <p:cNvSpPr>
            <a:spLocks noChangeArrowheads="1"/>
          </p:cNvSpPr>
          <p:nvPr/>
        </p:nvSpPr>
        <p:spPr bwMode="auto">
          <a:xfrm>
            <a:off x="304800" y="4267200"/>
            <a:ext cx="1752600" cy="228600"/>
          </a:xfrm>
          <a:prstGeom prst="flowChartProcess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UQ Solver</a:t>
            </a:r>
          </a:p>
        </p:txBody>
      </p:sp>
      <p:sp>
        <p:nvSpPr>
          <p:cNvPr id="34824" name="AutoShape 12"/>
          <p:cNvSpPr>
            <a:spLocks noChangeArrowheads="1"/>
          </p:cNvSpPr>
          <p:nvPr/>
        </p:nvSpPr>
        <p:spPr bwMode="auto">
          <a:xfrm>
            <a:off x="304800" y="2667000"/>
            <a:ext cx="1752600" cy="228600"/>
          </a:xfrm>
          <a:prstGeom prst="flowChartProcess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Nonlinear Solver</a:t>
            </a:r>
          </a:p>
        </p:txBody>
      </p:sp>
      <p:sp>
        <p:nvSpPr>
          <p:cNvPr id="34825" name="AutoShape 13"/>
          <p:cNvSpPr>
            <a:spLocks noChangeArrowheads="1"/>
          </p:cNvSpPr>
          <p:nvPr/>
        </p:nvSpPr>
        <p:spPr bwMode="auto">
          <a:xfrm>
            <a:off x="304800" y="2895600"/>
            <a:ext cx="1752600" cy="228600"/>
          </a:xfrm>
          <a:prstGeom prst="flowChartProcess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Time Integration</a:t>
            </a:r>
          </a:p>
        </p:txBody>
      </p:sp>
      <p:sp>
        <p:nvSpPr>
          <p:cNvPr id="34826" name="AutoShape 14"/>
          <p:cNvSpPr>
            <a:spLocks noChangeArrowheads="1"/>
          </p:cNvSpPr>
          <p:nvPr/>
        </p:nvSpPr>
        <p:spPr bwMode="auto">
          <a:xfrm>
            <a:off x="304800" y="4038600"/>
            <a:ext cx="1752600" cy="228600"/>
          </a:xfrm>
          <a:prstGeom prst="flowChartProcess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Optimization</a:t>
            </a:r>
          </a:p>
        </p:txBody>
      </p:sp>
      <p:sp>
        <p:nvSpPr>
          <p:cNvPr id="34827" name="AutoShape 17"/>
          <p:cNvSpPr>
            <a:spLocks noChangeArrowheads="1"/>
          </p:cNvSpPr>
          <p:nvPr/>
        </p:nvSpPr>
        <p:spPr bwMode="auto">
          <a:xfrm>
            <a:off x="2590800" y="3352800"/>
            <a:ext cx="1828800" cy="228600"/>
          </a:xfrm>
          <a:prstGeom prst="flowChartProcess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Mesh Database</a:t>
            </a:r>
          </a:p>
        </p:txBody>
      </p:sp>
      <p:sp>
        <p:nvSpPr>
          <p:cNvPr id="34828" name="Rectangle 18"/>
          <p:cNvSpPr>
            <a:spLocks noChangeArrowheads="1"/>
          </p:cNvSpPr>
          <p:nvPr/>
        </p:nvSpPr>
        <p:spPr bwMode="auto">
          <a:xfrm>
            <a:off x="2590800" y="492125"/>
            <a:ext cx="1455738" cy="23653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/>
              <a:t>Mesh Tools</a:t>
            </a:r>
          </a:p>
        </p:txBody>
      </p:sp>
      <p:sp>
        <p:nvSpPr>
          <p:cNvPr id="34829" name="AutoShape 22"/>
          <p:cNvSpPr>
            <a:spLocks noChangeArrowheads="1"/>
          </p:cNvSpPr>
          <p:nvPr/>
        </p:nvSpPr>
        <p:spPr bwMode="auto">
          <a:xfrm>
            <a:off x="304800" y="1143000"/>
            <a:ext cx="1905000" cy="228600"/>
          </a:xfrm>
          <a:prstGeom prst="flowChartProcess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UQ (non-invasive)</a:t>
            </a:r>
          </a:p>
        </p:txBody>
      </p:sp>
      <p:sp>
        <p:nvSpPr>
          <p:cNvPr id="34830" name="AutoShape 23"/>
          <p:cNvSpPr>
            <a:spLocks noChangeArrowheads="1"/>
          </p:cNvSpPr>
          <p:nvPr/>
        </p:nvSpPr>
        <p:spPr bwMode="auto">
          <a:xfrm>
            <a:off x="304800" y="914400"/>
            <a:ext cx="1905000" cy="228600"/>
          </a:xfrm>
          <a:prstGeom prst="flowChartProcess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Parameter Studies</a:t>
            </a:r>
          </a:p>
        </p:txBody>
      </p:sp>
      <p:sp>
        <p:nvSpPr>
          <p:cNvPr id="34831" name="AutoShape 25"/>
          <p:cNvSpPr>
            <a:spLocks noChangeArrowheads="1"/>
          </p:cNvSpPr>
          <p:nvPr/>
        </p:nvSpPr>
        <p:spPr bwMode="auto">
          <a:xfrm>
            <a:off x="2590800" y="762000"/>
            <a:ext cx="1676400" cy="228600"/>
          </a:xfrm>
          <a:prstGeom prst="flowChartProcess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Mesh I/O</a:t>
            </a:r>
          </a:p>
        </p:txBody>
      </p:sp>
      <p:sp>
        <p:nvSpPr>
          <p:cNvPr id="34832" name="AutoShape 26"/>
          <p:cNvSpPr>
            <a:spLocks noChangeArrowheads="1"/>
          </p:cNvSpPr>
          <p:nvPr/>
        </p:nvSpPr>
        <p:spPr bwMode="auto">
          <a:xfrm>
            <a:off x="304800" y="685800"/>
            <a:ext cx="1905000" cy="228600"/>
          </a:xfrm>
          <a:prstGeom prst="flowChartProcess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Optimization</a:t>
            </a:r>
          </a:p>
        </p:txBody>
      </p:sp>
      <p:sp>
        <p:nvSpPr>
          <p:cNvPr id="34833" name="AutoShape 27"/>
          <p:cNvSpPr>
            <a:spLocks noChangeArrowheads="1"/>
          </p:cNvSpPr>
          <p:nvPr/>
        </p:nvSpPr>
        <p:spPr bwMode="auto">
          <a:xfrm>
            <a:off x="2590800" y="3581400"/>
            <a:ext cx="1828800" cy="228600"/>
          </a:xfrm>
          <a:prstGeom prst="flowChartProcess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Geometry Database</a:t>
            </a:r>
          </a:p>
        </p:txBody>
      </p:sp>
      <p:sp>
        <p:nvSpPr>
          <p:cNvPr id="34834" name="Rectangle 28"/>
          <p:cNvSpPr>
            <a:spLocks noChangeArrowheads="1"/>
          </p:cNvSpPr>
          <p:nvPr/>
        </p:nvSpPr>
        <p:spPr bwMode="auto">
          <a:xfrm>
            <a:off x="2624138" y="4306888"/>
            <a:ext cx="16002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/>
              <a:t>Discretizations</a:t>
            </a:r>
          </a:p>
        </p:txBody>
      </p:sp>
      <p:sp>
        <p:nvSpPr>
          <p:cNvPr id="34835" name="Rectangle 29"/>
          <p:cNvSpPr>
            <a:spLocks noChangeArrowheads="1"/>
          </p:cNvSpPr>
          <p:nvPr/>
        </p:nvSpPr>
        <p:spPr bwMode="auto">
          <a:xfrm>
            <a:off x="2624138" y="5208588"/>
            <a:ext cx="1666875" cy="2444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/>
              <a:t>Derivative Tools</a:t>
            </a:r>
          </a:p>
        </p:txBody>
      </p:sp>
      <p:sp>
        <p:nvSpPr>
          <p:cNvPr id="34836" name="AutoShape 30"/>
          <p:cNvSpPr>
            <a:spLocks noChangeArrowheads="1"/>
          </p:cNvSpPr>
          <p:nvPr/>
        </p:nvSpPr>
        <p:spPr bwMode="auto">
          <a:xfrm>
            <a:off x="2624138" y="6324600"/>
            <a:ext cx="1600200" cy="228600"/>
          </a:xfrm>
          <a:prstGeom prst="flowChartProcess">
            <a:avLst/>
          </a:prstGeom>
          <a:solidFill>
            <a:srgbClr val="66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Adjoints</a:t>
            </a:r>
          </a:p>
        </p:txBody>
      </p:sp>
      <p:sp>
        <p:nvSpPr>
          <p:cNvPr id="34837" name="AutoShape 31"/>
          <p:cNvSpPr>
            <a:spLocks noChangeArrowheads="1"/>
          </p:cNvSpPr>
          <p:nvPr/>
        </p:nvSpPr>
        <p:spPr bwMode="auto">
          <a:xfrm>
            <a:off x="2624138" y="5486400"/>
            <a:ext cx="1600200" cy="381000"/>
          </a:xfrm>
          <a:prstGeom prst="flowChartProcess">
            <a:avLst/>
          </a:prstGeom>
          <a:solidFill>
            <a:srgbClr val="66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UQ / PCE</a:t>
            </a:r>
          </a:p>
          <a:p>
            <a:pPr>
              <a:lnSpc>
                <a:spcPct val="80000"/>
              </a:lnSpc>
            </a:pPr>
            <a:r>
              <a:rPr lang="en-US" sz="1400"/>
              <a:t>Propagation</a:t>
            </a:r>
          </a:p>
        </p:txBody>
      </p:sp>
      <p:sp>
        <p:nvSpPr>
          <p:cNvPr id="34838" name="AutoShape 34"/>
          <p:cNvSpPr>
            <a:spLocks noChangeArrowheads="1"/>
          </p:cNvSpPr>
          <p:nvPr/>
        </p:nvSpPr>
        <p:spPr bwMode="auto">
          <a:xfrm>
            <a:off x="304800" y="3124200"/>
            <a:ext cx="1752600" cy="228600"/>
          </a:xfrm>
          <a:prstGeom prst="flowChartProcess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Continuation</a:t>
            </a:r>
          </a:p>
        </p:txBody>
      </p:sp>
      <p:sp>
        <p:nvSpPr>
          <p:cNvPr id="34839" name="AutoShape 35"/>
          <p:cNvSpPr>
            <a:spLocks noChangeArrowheads="1"/>
          </p:cNvSpPr>
          <p:nvPr/>
        </p:nvSpPr>
        <p:spPr bwMode="auto">
          <a:xfrm>
            <a:off x="304800" y="3810000"/>
            <a:ext cx="1752600" cy="228600"/>
          </a:xfrm>
          <a:prstGeom prst="flowChartProcess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Constrained Solves</a:t>
            </a:r>
          </a:p>
        </p:txBody>
      </p:sp>
      <p:sp>
        <p:nvSpPr>
          <p:cNvPr id="34840" name="AutoShape 36"/>
          <p:cNvSpPr>
            <a:spLocks noChangeArrowheads="1"/>
          </p:cNvSpPr>
          <p:nvPr/>
        </p:nvSpPr>
        <p:spPr bwMode="auto">
          <a:xfrm>
            <a:off x="304800" y="3352800"/>
            <a:ext cx="1752600" cy="228600"/>
          </a:xfrm>
          <a:prstGeom prst="flowChartProcess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Sensitivity Analysis</a:t>
            </a:r>
          </a:p>
        </p:txBody>
      </p:sp>
      <p:sp>
        <p:nvSpPr>
          <p:cNvPr id="34841" name="AutoShape 37"/>
          <p:cNvSpPr>
            <a:spLocks noChangeArrowheads="1"/>
          </p:cNvSpPr>
          <p:nvPr/>
        </p:nvSpPr>
        <p:spPr bwMode="auto">
          <a:xfrm>
            <a:off x="304800" y="3581400"/>
            <a:ext cx="1752600" cy="228600"/>
          </a:xfrm>
          <a:prstGeom prst="flowChartProcess">
            <a:avLst/>
          </a:prstGeom>
          <a:solidFill>
            <a:srgbClr val="99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Stability Analysis</a:t>
            </a:r>
          </a:p>
        </p:txBody>
      </p:sp>
      <p:sp>
        <p:nvSpPr>
          <p:cNvPr id="34842" name="Text Box 38"/>
          <p:cNvSpPr txBox="1">
            <a:spLocks noChangeArrowheads="1"/>
          </p:cNvSpPr>
          <p:nvPr/>
        </p:nvSpPr>
        <p:spPr bwMode="auto">
          <a:xfrm>
            <a:off x="4419600" y="1066800"/>
            <a:ext cx="4724400" cy="10160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000" b="1" i="1">
                <a:solidFill>
                  <a:schemeClr val="accent2"/>
                </a:solidFill>
              </a:rPr>
              <a:t>Components for Sandia’s Rapid Development of Production Applications </a:t>
            </a:r>
            <a:br>
              <a:rPr lang="en-US" sz="2000" b="1" i="1">
                <a:solidFill>
                  <a:schemeClr val="accent2"/>
                </a:solidFill>
              </a:rPr>
            </a:br>
            <a:r>
              <a:rPr lang="en-US" sz="2000" b="1">
                <a:solidFill>
                  <a:schemeClr val="accent2"/>
                </a:solidFill>
              </a:rPr>
              <a:t>(A. Salinger et al., 2008)</a:t>
            </a:r>
            <a:endParaRPr lang="en-US" sz="1400"/>
          </a:p>
        </p:txBody>
      </p:sp>
      <p:sp>
        <p:nvSpPr>
          <p:cNvPr id="34843" name="AutoShape 39"/>
          <p:cNvSpPr>
            <a:spLocks noChangeArrowheads="1"/>
          </p:cNvSpPr>
          <p:nvPr/>
        </p:nvSpPr>
        <p:spPr bwMode="auto">
          <a:xfrm>
            <a:off x="304800" y="1371600"/>
            <a:ext cx="1905000" cy="228600"/>
          </a:xfrm>
          <a:prstGeom prst="flowChartProcess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V&amp;V, Calibration</a:t>
            </a:r>
          </a:p>
        </p:txBody>
      </p:sp>
      <p:sp>
        <p:nvSpPr>
          <p:cNvPr id="34844" name="AutoShape 46"/>
          <p:cNvSpPr>
            <a:spLocks noChangeArrowheads="1"/>
          </p:cNvSpPr>
          <p:nvPr/>
        </p:nvSpPr>
        <p:spPr bwMode="auto">
          <a:xfrm>
            <a:off x="2590800" y="1676400"/>
            <a:ext cx="1676400" cy="228600"/>
          </a:xfrm>
          <a:prstGeom prst="flowChartProcess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Adaptivity</a:t>
            </a:r>
          </a:p>
        </p:txBody>
      </p:sp>
      <p:grpSp>
        <p:nvGrpSpPr>
          <p:cNvPr id="34845" name="Group 75"/>
          <p:cNvGrpSpPr>
            <a:grpSpLocks/>
          </p:cNvGrpSpPr>
          <p:nvPr/>
        </p:nvGrpSpPr>
        <p:grpSpPr bwMode="auto">
          <a:xfrm>
            <a:off x="7010400" y="5275263"/>
            <a:ext cx="1905000" cy="1430337"/>
            <a:chOff x="7010400" y="4208463"/>
            <a:chExt cx="1905000" cy="1430337"/>
          </a:xfrm>
        </p:grpSpPr>
        <p:sp>
          <p:nvSpPr>
            <p:cNvPr id="34894" name="AutoShape 41"/>
            <p:cNvSpPr>
              <a:spLocks noChangeArrowheads="1"/>
            </p:cNvSpPr>
            <p:nvPr/>
          </p:nvSpPr>
          <p:spPr bwMode="auto">
            <a:xfrm>
              <a:off x="7010400" y="4953000"/>
              <a:ext cx="1905000" cy="228600"/>
            </a:xfrm>
            <a:prstGeom prst="flowChartProcess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Feature Extraction</a:t>
              </a:r>
            </a:p>
          </p:txBody>
        </p:sp>
        <p:sp>
          <p:nvSpPr>
            <p:cNvPr id="34895" name="AutoShape 42"/>
            <p:cNvSpPr>
              <a:spLocks noChangeArrowheads="1"/>
            </p:cNvSpPr>
            <p:nvPr/>
          </p:nvSpPr>
          <p:spPr bwMode="auto">
            <a:xfrm>
              <a:off x="7010400" y="4724400"/>
              <a:ext cx="1905000" cy="228600"/>
            </a:xfrm>
            <a:prstGeom prst="flowChartProcess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Embedded Verification</a:t>
              </a:r>
            </a:p>
          </p:txBody>
        </p:sp>
        <p:sp>
          <p:nvSpPr>
            <p:cNvPr id="34896" name="AutoShape 43"/>
            <p:cNvSpPr>
              <a:spLocks noChangeArrowheads="1"/>
            </p:cNvSpPr>
            <p:nvPr/>
          </p:nvSpPr>
          <p:spPr bwMode="auto">
            <a:xfrm>
              <a:off x="7010400" y="4495800"/>
              <a:ext cx="1905000" cy="228600"/>
            </a:xfrm>
            <a:prstGeom prst="flowChartProcess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Visualization</a:t>
              </a:r>
            </a:p>
          </p:txBody>
        </p:sp>
        <p:sp>
          <p:nvSpPr>
            <p:cNvPr id="34897" name="Rectangle 44"/>
            <p:cNvSpPr>
              <a:spLocks noChangeArrowheads="1"/>
            </p:cNvSpPr>
            <p:nvPr/>
          </p:nvSpPr>
          <p:spPr bwMode="auto">
            <a:xfrm>
              <a:off x="7010400" y="4208463"/>
              <a:ext cx="1727200" cy="2619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b="1"/>
                <a:t>PostProcessing</a:t>
              </a:r>
            </a:p>
          </p:txBody>
        </p:sp>
        <p:sp>
          <p:nvSpPr>
            <p:cNvPr id="34898" name="AutoShape 45"/>
            <p:cNvSpPr>
              <a:spLocks noChangeArrowheads="1"/>
            </p:cNvSpPr>
            <p:nvPr/>
          </p:nvSpPr>
          <p:spPr bwMode="auto">
            <a:xfrm>
              <a:off x="7010400" y="5181600"/>
              <a:ext cx="1905000" cy="228600"/>
            </a:xfrm>
            <a:prstGeom prst="flowChartProcess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Data Reduction</a:t>
              </a:r>
            </a:p>
          </p:txBody>
        </p:sp>
        <p:sp>
          <p:nvSpPr>
            <p:cNvPr id="34899" name="AutoShape 47"/>
            <p:cNvSpPr>
              <a:spLocks noChangeArrowheads="1"/>
            </p:cNvSpPr>
            <p:nvPr/>
          </p:nvSpPr>
          <p:spPr bwMode="auto">
            <a:xfrm>
              <a:off x="7010400" y="5410200"/>
              <a:ext cx="1905000" cy="228600"/>
            </a:xfrm>
            <a:prstGeom prst="flowChartProcess">
              <a:avLst/>
            </a:prstGeom>
            <a:solidFill>
              <a:srgbClr val="FFCC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Model Reduction</a:t>
              </a:r>
            </a:p>
          </p:txBody>
        </p:sp>
      </p:grpSp>
      <p:sp>
        <p:nvSpPr>
          <p:cNvPr id="34846" name="AutoShape 51"/>
          <p:cNvSpPr>
            <a:spLocks noChangeArrowheads="1"/>
          </p:cNvSpPr>
          <p:nvPr/>
        </p:nvSpPr>
        <p:spPr bwMode="auto">
          <a:xfrm>
            <a:off x="304800" y="1600200"/>
            <a:ext cx="1905000" cy="228600"/>
          </a:xfrm>
          <a:prstGeom prst="flowChartProcess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OUU, Reliability</a:t>
            </a:r>
          </a:p>
        </p:txBody>
      </p:sp>
      <p:sp>
        <p:nvSpPr>
          <p:cNvPr id="34847" name="AutoShape 52"/>
          <p:cNvSpPr>
            <a:spLocks noChangeArrowheads="1"/>
          </p:cNvSpPr>
          <p:nvPr/>
        </p:nvSpPr>
        <p:spPr bwMode="auto">
          <a:xfrm>
            <a:off x="304800" y="1828800"/>
            <a:ext cx="1905000" cy="228600"/>
          </a:xfrm>
          <a:prstGeom prst="flowChartProcess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Computational Steering</a:t>
            </a:r>
          </a:p>
        </p:txBody>
      </p:sp>
      <p:sp>
        <p:nvSpPr>
          <p:cNvPr id="34848" name="AutoShape 55"/>
          <p:cNvSpPr>
            <a:spLocks noChangeArrowheads="1"/>
          </p:cNvSpPr>
          <p:nvPr/>
        </p:nvSpPr>
        <p:spPr bwMode="auto">
          <a:xfrm>
            <a:off x="2590800" y="1219200"/>
            <a:ext cx="1676400" cy="228600"/>
          </a:xfrm>
          <a:prstGeom prst="flowChartProcess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Inline Meshing</a:t>
            </a:r>
          </a:p>
        </p:txBody>
      </p:sp>
      <p:sp>
        <p:nvSpPr>
          <p:cNvPr id="34849" name="AutoShape 56"/>
          <p:cNvSpPr>
            <a:spLocks noChangeArrowheads="1"/>
          </p:cNvSpPr>
          <p:nvPr/>
        </p:nvSpPr>
        <p:spPr bwMode="auto">
          <a:xfrm>
            <a:off x="2590800" y="1447800"/>
            <a:ext cx="1676400" cy="228600"/>
          </a:xfrm>
          <a:prstGeom prst="flowChartProcess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Load Balancing</a:t>
            </a:r>
          </a:p>
        </p:txBody>
      </p:sp>
      <p:sp>
        <p:nvSpPr>
          <p:cNvPr id="34850" name="Rectangle 57"/>
          <p:cNvSpPr>
            <a:spLocks noChangeArrowheads="1"/>
          </p:cNvSpPr>
          <p:nvPr/>
        </p:nvSpPr>
        <p:spPr bwMode="auto">
          <a:xfrm>
            <a:off x="304800" y="236538"/>
            <a:ext cx="1633538" cy="423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b="1"/>
              <a:t>Analysis Tools</a:t>
            </a:r>
          </a:p>
          <a:p>
            <a:pPr>
              <a:lnSpc>
                <a:spcPct val="80000"/>
              </a:lnSpc>
            </a:pPr>
            <a:r>
              <a:rPr lang="en-US" b="1"/>
              <a:t>   (</a:t>
            </a:r>
            <a:r>
              <a:rPr lang="en-US" b="1" i="1"/>
              <a:t>black-box)</a:t>
            </a:r>
            <a:endParaRPr lang="en-US" sz="1400" i="1"/>
          </a:p>
        </p:txBody>
      </p:sp>
      <p:sp>
        <p:nvSpPr>
          <p:cNvPr id="34851" name="AutoShape 60"/>
          <p:cNvSpPr>
            <a:spLocks noChangeArrowheads="1"/>
          </p:cNvSpPr>
          <p:nvPr/>
        </p:nvSpPr>
        <p:spPr bwMode="auto">
          <a:xfrm>
            <a:off x="304800" y="4953000"/>
            <a:ext cx="1600200" cy="228600"/>
          </a:xfrm>
          <a:prstGeom prst="flowChartProcess">
            <a:avLst/>
          </a:prstGeom>
          <a:solidFill>
            <a:srgbClr val="66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Data Structures</a:t>
            </a:r>
          </a:p>
        </p:txBody>
      </p:sp>
      <p:sp>
        <p:nvSpPr>
          <p:cNvPr id="34852" name="AutoShape 61"/>
          <p:cNvSpPr>
            <a:spLocks noChangeArrowheads="1"/>
          </p:cNvSpPr>
          <p:nvPr/>
        </p:nvSpPr>
        <p:spPr bwMode="auto">
          <a:xfrm>
            <a:off x="304800" y="5410200"/>
            <a:ext cx="1600200" cy="228600"/>
          </a:xfrm>
          <a:prstGeom prst="flowChartProcess">
            <a:avLst/>
          </a:prstGeom>
          <a:solidFill>
            <a:srgbClr val="66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Direct Solvers</a:t>
            </a:r>
          </a:p>
        </p:txBody>
      </p:sp>
      <p:sp>
        <p:nvSpPr>
          <p:cNvPr id="34853" name="Rectangle 62"/>
          <p:cNvSpPr>
            <a:spLocks noChangeArrowheads="1"/>
          </p:cNvSpPr>
          <p:nvPr/>
        </p:nvSpPr>
        <p:spPr bwMode="auto">
          <a:xfrm>
            <a:off x="304800" y="4681538"/>
            <a:ext cx="1565275" cy="238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/>
              <a:t>Linear Algebra</a:t>
            </a:r>
          </a:p>
        </p:txBody>
      </p:sp>
      <p:sp>
        <p:nvSpPr>
          <p:cNvPr id="34854" name="AutoShape 63"/>
          <p:cNvSpPr>
            <a:spLocks noChangeArrowheads="1"/>
          </p:cNvSpPr>
          <p:nvPr/>
        </p:nvSpPr>
        <p:spPr bwMode="auto">
          <a:xfrm>
            <a:off x="304800" y="6324600"/>
            <a:ext cx="1600200" cy="381000"/>
          </a:xfrm>
          <a:prstGeom prst="flowChartProcess">
            <a:avLst/>
          </a:prstGeom>
          <a:solidFill>
            <a:srgbClr val="66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sz="1400"/>
              <a:t>Architecture-</a:t>
            </a:r>
          </a:p>
          <a:p>
            <a:pPr>
              <a:lnSpc>
                <a:spcPct val="80000"/>
              </a:lnSpc>
            </a:pPr>
            <a:r>
              <a:rPr lang="en-US" sz="1400"/>
              <a:t>Dependent Kernels</a:t>
            </a:r>
          </a:p>
        </p:txBody>
      </p:sp>
      <p:sp>
        <p:nvSpPr>
          <p:cNvPr id="34855" name="AutoShape 64"/>
          <p:cNvSpPr>
            <a:spLocks noChangeArrowheads="1"/>
          </p:cNvSpPr>
          <p:nvPr/>
        </p:nvSpPr>
        <p:spPr bwMode="auto">
          <a:xfrm>
            <a:off x="304800" y="5867400"/>
            <a:ext cx="1600200" cy="228600"/>
          </a:xfrm>
          <a:prstGeom prst="flowChartProcess">
            <a:avLst/>
          </a:prstGeom>
          <a:solidFill>
            <a:srgbClr val="66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Preconditioners</a:t>
            </a:r>
          </a:p>
        </p:txBody>
      </p:sp>
      <p:sp>
        <p:nvSpPr>
          <p:cNvPr id="34856" name="AutoShape 65"/>
          <p:cNvSpPr>
            <a:spLocks noChangeArrowheads="1"/>
          </p:cNvSpPr>
          <p:nvPr/>
        </p:nvSpPr>
        <p:spPr bwMode="auto">
          <a:xfrm>
            <a:off x="304800" y="5181600"/>
            <a:ext cx="1600200" cy="228600"/>
          </a:xfrm>
          <a:prstGeom prst="flowChartProcess">
            <a:avLst/>
          </a:prstGeom>
          <a:solidFill>
            <a:srgbClr val="66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Iterative Solvers</a:t>
            </a:r>
          </a:p>
        </p:txBody>
      </p:sp>
      <p:sp>
        <p:nvSpPr>
          <p:cNvPr id="34857" name="AutoShape 66"/>
          <p:cNvSpPr>
            <a:spLocks noChangeArrowheads="1"/>
          </p:cNvSpPr>
          <p:nvPr/>
        </p:nvSpPr>
        <p:spPr bwMode="auto">
          <a:xfrm>
            <a:off x="304800" y="5638800"/>
            <a:ext cx="1600200" cy="228600"/>
          </a:xfrm>
          <a:prstGeom prst="flowChartProcess">
            <a:avLst/>
          </a:prstGeom>
          <a:solidFill>
            <a:srgbClr val="66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Eigen Solver</a:t>
            </a:r>
          </a:p>
        </p:txBody>
      </p:sp>
      <p:grpSp>
        <p:nvGrpSpPr>
          <p:cNvPr id="34858" name="Group 77"/>
          <p:cNvGrpSpPr>
            <a:grpSpLocks/>
          </p:cNvGrpSpPr>
          <p:nvPr/>
        </p:nvGrpSpPr>
        <p:grpSpPr bwMode="auto">
          <a:xfrm>
            <a:off x="4724400" y="3675063"/>
            <a:ext cx="1981200" cy="1201737"/>
            <a:chOff x="4724400" y="1998663"/>
            <a:chExt cx="1981200" cy="1201737"/>
          </a:xfrm>
        </p:grpSpPr>
        <p:sp>
          <p:nvSpPr>
            <p:cNvPr id="34889" name="AutoShape 24"/>
            <p:cNvSpPr>
              <a:spLocks noChangeArrowheads="1"/>
            </p:cNvSpPr>
            <p:nvPr/>
          </p:nvSpPr>
          <p:spPr bwMode="auto">
            <a:xfrm>
              <a:off x="4724400" y="2514600"/>
              <a:ext cx="1828800" cy="228600"/>
            </a:xfrm>
            <a:prstGeom prst="flowChartProcess">
              <a:avLst/>
            </a:prstGeom>
            <a:solidFill>
              <a:srgbClr val="FFB7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Solution Control</a:t>
              </a:r>
            </a:p>
          </p:txBody>
        </p:sp>
        <p:sp>
          <p:nvSpPr>
            <p:cNvPr id="34890" name="AutoShape 49"/>
            <p:cNvSpPr>
              <a:spLocks noChangeArrowheads="1"/>
            </p:cNvSpPr>
            <p:nvPr/>
          </p:nvSpPr>
          <p:spPr bwMode="auto">
            <a:xfrm>
              <a:off x="4724400" y="2743200"/>
              <a:ext cx="1828800" cy="228600"/>
            </a:xfrm>
            <a:prstGeom prst="flowChartProcess">
              <a:avLst/>
            </a:prstGeom>
            <a:solidFill>
              <a:srgbClr val="FFB7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System Models</a:t>
              </a:r>
            </a:p>
          </p:txBody>
        </p:sp>
        <p:sp>
          <p:nvSpPr>
            <p:cNvPr id="34891" name="AutoShape 50"/>
            <p:cNvSpPr>
              <a:spLocks noChangeArrowheads="1"/>
            </p:cNvSpPr>
            <p:nvPr/>
          </p:nvSpPr>
          <p:spPr bwMode="auto">
            <a:xfrm>
              <a:off x="4724400" y="2286000"/>
              <a:ext cx="1828800" cy="228600"/>
            </a:xfrm>
            <a:prstGeom prst="flowChartProcess">
              <a:avLst/>
            </a:prstGeom>
            <a:solidFill>
              <a:srgbClr val="FFB7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MultiPhysics Coupling</a:t>
              </a:r>
            </a:p>
          </p:txBody>
        </p:sp>
        <p:sp>
          <p:nvSpPr>
            <p:cNvPr id="34892" name="Rectangle 59"/>
            <p:cNvSpPr>
              <a:spLocks noChangeArrowheads="1"/>
            </p:cNvSpPr>
            <p:nvPr/>
          </p:nvSpPr>
          <p:spPr bwMode="auto">
            <a:xfrm>
              <a:off x="4724400" y="1998663"/>
              <a:ext cx="1981200" cy="2619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b="1"/>
                <a:t>Composite Physics</a:t>
              </a:r>
            </a:p>
          </p:txBody>
        </p:sp>
        <p:sp>
          <p:nvSpPr>
            <p:cNvPr id="34893" name="AutoShape 67"/>
            <p:cNvSpPr>
              <a:spLocks noChangeArrowheads="1"/>
            </p:cNvSpPr>
            <p:nvPr/>
          </p:nvSpPr>
          <p:spPr bwMode="auto">
            <a:xfrm>
              <a:off x="4724400" y="2971800"/>
              <a:ext cx="1828800" cy="228600"/>
            </a:xfrm>
            <a:prstGeom prst="flowChartProcess">
              <a:avLst/>
            </a:prstGeom>
            <a:solidFill>
              <a:srgbClr val="FFB7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System UQ</a:t>
              </a:r>
            </a:p>
          </p:txBody>
        </p:sp>
      </p:grpSp>
      <p:sp>
        <p:nvSpPr>
          <p:cNvPr id="34859" name="Rectangle 68"/>
          <p:cNvSpPr>
            <a:spLocks noChangeArrowheads="1"/>
          </p:cNvSpPr>
          <p:nvPr/>
        </p:nvSpPr>
        <p:spPr bwMode="auto">
          <a:xfrm>
            <a:off x="304800" y="2201863"/>
            <a:ext cx="1666875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b="1"/>
              <a:t>Analysis Tools</a:t>
            </a:r>
          </a:p>
          <a:p>
            <a:pPr>
              <a:lnSpc>
                <a:spcPct val="80000"/>
              </a:lnSpc>
            </a:pPr>
            <a:r>
              <a:rPr lang="en-US" b="1"/>
              <a:t>   (</a:t>
            </a:r>
            <a:r>
              <a:rPr lang="en-US" b="1" i="1"/>
              <a:t>embedded)</a:t>
            </a:r>
          </a:p>
        </p:txBody>
      </p:sp>
      <p:sp>
        <p:nvSpPr>
          <p:cNvPr id="34860" name="AutoShape 71"/>
          <p:cNvSpPr>
            <a:spLocks noChangeArrowheads="1"/>
          </p:cNvSpPr>
          <p:nvPr/>
        </p:nvSpPr>
        <p:spPr bwMode="auto">
          <a:xfrm>
            <a:off x="304800" y="6096000"/>
            <a:ext cx="1600200" cy="228600"/>
          </a:xfrm>
          <a:prstGeom prst="flowChartProcess">
            <a:avLst/>
          </a:prstGeom>
          <a:solidFill>
            <a:srgbClr val="66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Matrix Partitioning</a:t>
            </a:r>
          </a:p>
        </p:txBody>
      </p:sp>
      <p:sp>
        <p:nvSpPr>
          <p:cNvPr id="34861" name="AutoShape 72"/>
          <p:cNvSpPr>
            <a:spLocks noChangeArrowheads="1"/>
          </p:cNvSpPr>
          <p:nvPr/>
        </p:nvSpPr>
        <p:spPr bwMode="auto">
          <a:xfrm>
            <a:off x="2590800" y="990600"/>
            <a:ext cx="1676400" cy="228600"/>
          </a:xfrm>
          <a:prstGeom prst="flowChartProcess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Mesh Generation</a:t>
            </a:r>
          </a:p>
        </p:txBody>
      </p:sp>
      <p:grpSp>
        <p:nvGrpSpPr>
          <p:cNvPr id="34862" name="Group 76"/>
          <p:cNvGrpSpPr>
            <a:grpSpLocks/>
          </p:cNvGrpSpPr>
          <p:nvPr/>
        </p:nvGrpSpPr>
        <p:grpSpPr bwMode="auto">
          <a:xfrm>
            <a:off x="4800600" y="5057775"/>
            <a:ext cx="1600200" cy="1647825"/>
            <a:chOff x="4800600" y="4752975"/>
            <a:chExt cx="1600200" cy="1647825"/>
          </a:xfrm>
        </p:grpSpPr>
        <p:sp>
          <p:nvSpPr>
            <p:cNvPr id="34880" name="AutoShape 5"/>
            <p:cNvSpPr>
              <a:spLocks noChangeArrowheads="1"/>
            </p:cNvSpPr>
            <p:nvPr/>
          </p:nvSpPr>
          <p:spPr bwMode="auto">
            <a:xfrm>
              <a:off x="4800600" y="5032375"/>
              <a:ext cx="1600200" cy="228600"/>
            </a:xfrm>
            <a:prstGeom prst="flowChartProcess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Element Level Fill</a:t>
              </a:r>
            </a:p>
          </p:txBody>
        </p:sp>
        <p:sp>
          <p:nvSpPr>
            <p:cNvPr id="34881" name="AutoShape 6"/>
            <p:cNvSpPr>
              <a:spLocks noChangeArrowheads="1"/>
            </p:cNvSpPr>
            <p:nvPr/>
          </p:nvSpPr>
          <p:spPr bwMode="auto">
            <a:xfrm>
              <a:off x="4800600" y="5260975"/>
              <a:ext cx="1600200" cy="228600"/>
            </a:xfrm>
            <a:prstGeom prst="flowChartProcess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Material Models</a:t>
              </a:r>
            </a:p>
          </p:txBody>
        </p:sp>
        <p:sp>
          <p:nvSpPr>
            <p:cNvPr id="34882" name="AutoShape 15"/>
            <p:cNvSpPr>
              <a:spLocks noChangeArrowheads="1"/>
            </p:cNvSpPr>
            <p:nvPr/>
          </p:nvSpPr>
          <p:spPr bwMode="auto">
            <a:xfrm>
              <a:off x="4800600" y="5486400"/>
              <a:ext cx="1600200" cy="228600"/>
            </a:xfrm>
            <a:prstGeom prst="flowChartProcess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Objective Function</a:t>
              </a:r>
            </a:p>
          </p:txBody>
        </p:sp>
        <p:sp>
          <p:nvSpPr>
            <p:cNvPr id="34883" name="AutoShape 32"/>
            <p:cNvSpPr>
              <a:spLocks noChangeArrowheads="1"/>
            </p:cNvSpPr>
            <p:nvPr/>
          </p:nvSpPr>
          <p:spPr bwMode="auto">
            <a:xfrm>
              <a:off x="4800600" y="5715000"/>
              <a:ext cx="1600200" cy="228600"/>
            </a:xfrm>
            <a:prstGeom prst="flowChartProcess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Constraints</a:t>
              </a:r>
            </a:p>
          </p:txBody>
        </p:sp>
        <p:sp>
          <p:nvSpPr>
            <p:cNvPr id="34884" name="AutoShape 33"/>
            <p:cNvSpPr>
              <a:spLocks noChangeArrowheads="1"/>
            </p:cNvSpPr>
            <p:nvPr/>
          </p:nvSpPr>
          <p:spPr bwMode="auto">
            <a:xfrm>
              <a:off x="4800600" y="5943600"/>
              <a:ext cx="1600200" cy="228600"/>
            </a:xfrm>
            <a:prstGeom prst="flowChartProcess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Error Estimates</a:t>
              </a:r>
            </a:p>
          </p:txBody>
        </p:sp>
        <p:sp>
          <p:nvSpPr>
            <p:cNvPr id="34885" name="Rectangle 58"/>
            <p:cNvSpPr>
              <a:spLocks noChangeArrowheads="1"/>
            </p:cNvSpPr>
            <p:nvPr/>
          </p:nvSpPr>
          <p:spPr bwMode="auto">
            <a:xfrm>
              <a:off x="4800600" y="4752975"/>
              <a:ext cx="1371600" cy="2460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b="1"/>
                <a:t>Physics Fill</a:t>
              </a:r>
            </a:p>
          </p:txBody>
        </p:sp>
        <p:sp>
          <p:nvSpPr>
            <p:cNvPr id="34886" name="Line 69"/>
            <p:cNvSpPr>
              <a:spLocks noChangeShapeType="1"/>
            </p:cNvSpPr>
            <p:nvPr/>
          </p:nvSpPr>
          <p:spPr bwMode="auto">
            <a:xfrm>
              <a:off x="4800600" y="53340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87" name="Line 70"/>
            <p:cNvSpPr>
              <a:spLocks noChangeShapeType="1"/>
            </p:cNvSpPr>
            <p:nvPr/>
          </p:nvSpPr>
          <p:spPr bwMode="auto">
            <a:xfrm>
              <a:off x="6400800" y="5334000"/>
              <a:ext cx="0" cy="228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4888" name="AutoShape 73"/>
            <p:cNvSpPr>
              <a:spLocks noChangeArrowheads="1"/>
            </p:cNvSpPr>
            <p:nvPr/>
          </p:nvSpPr>
          <p:spPr bwMode="auto">
            <a:xfrm>
              <a:off x="4800600" y="6172200"/>
              <a:ext cx="1600200" cy="228600"/>
            </a:xfrm>
            <a:prstGeom prst="flowChartProcess">
              <a:avLst/>
            </a:prstGeom>
            <a:solidFill>
              <a:srgbClr val="FF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MMS Source Terms</a:t>
              </a:r>
            </a:p>
          </p:txBody>
        </p:sp>
      </p:grpSp>
      <p:sp>
        <p:nvSpPr>
          <p:cNvPr id="34863" name="AutoShape 74"/>
          <p:cNvSpPr>
            <a:spLocks noChangeArrowheads="1"/>
          </p:cNvSpPr>
          <p:nvPr/>
        </p:nvSpPr>
        <p:spPr bwMode="auto">
          <a:xfrm>
            <a:off x="2590800" y="2133600"/>
            <a:ext cx="1676400" cy="228600"/>
          </a:xfrm>
          <a:prstGeom prst="flowChartProcess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Grid Transfers</a:t>
            </a:r>
          </a:p>
        </p:txBody>
      </p:sp>
      <p:sp>
        <p:nvSpPr>
          <p:cNvPr id="34864" name="AutoShape 75"/>
          <p:cNvSpPr>
            <a:spLocks noChangeArrowheads="1"/>
          </p:cNvSpPr>
          <p:nvPr/>
        </p:nvSpPr>
        <p:spPr bwMode="auto">
          <a:xfrm>
            <a:off x="2590800" y="2362200"/>
            <a:ext cx="1676400" cy="228600"/>
          </a:xfrm>
          <a:prstGeom prst="flowChartProcess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Mesh Quality</a:t>
            </a:r>
          </a:p>
        </p:txBody>
      </p:sp>
      <p:sp>
        <p:nvSpPr>
          <p:cNvPr id="34865" name="Rectangle 76"/>
          <p:cNvSpPr>
            <a:spLocks noChangeArrowheads="1"/>
          </p:cNvSpPr>
          <p:nvPr/>
        </p:nvSpPr>
        <p:spPr bwMode="auto">
          <a:xfrm>
            <a:off x="2590800" y="3014663"/>
            <a:ext cx="1625600" cy="2873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/>
              <a:t>Mesh Database</a:t>
            </a:r>
          </a:p>
        </p:txBody>
      </p:sp>
      <p:sp>
        <p:nvSpPr>
          <p:cNvPr id="34866" name="AutoShape 77"/>
          <p:cNvSpPr>
            <a:spLocks noChangeArrowheads="1"/>
          </p:cNvSpPr>
          <p:nvPr/>
        </p:nvSpPr>
        <p:spPr bwMode="auto">
          <a:xfrm>
            <a:off x="2590800" y="3810000"/>
            <a:ext cx="1828800" cy="228600"/>
          </a:xfrm>
          <a:prstGeom prst="flowChartProcess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Solution Database</a:t>
            </a:r>
          </a:p>
        </p:txBody>
      </p:sp>
      <p:grpSp>
        <p:nvGrpSpPr>
          <p:cNvPr id="34867" name="Group 78"/>
          <p:cNvGrpSpPr>
            <a:grpSpLocks/>
          </p:cNvGrpSpPr>
          <p:nvPr/>
        </p:nvGrpSpPr>
        <p:grpSpPr bwMode="auto">
          <a:xfrm>
            <a:off x="7010400" y="2895600"/>
            <a:ext cx="1828800" cy="2116138"/>
            <a:chOff x="7010400" y="1693863"/>
            <a:chExt cx="1828800" cy="2116137"/>
          </a:xfrm>
        </p:grpSpPr>
        <p:sp>
          <p:nvSpPr>
            <p:cNvPr id="34872" name="AutoShape 19"/>
            <p:cNvSpPr>
              <a:spLocks noChangeArrowheads="1"/>
            </p:cNvSpPr>
            <p:nvPr/>
          </p:nvSpPr>
          <p:spPr bwMode="auto">
            <a:xfrm>
              <a:off x="7010400" y="2438400"/>
              <a:ext cx="1828800" cy="228600"/>
            </a:xfrm>
            <a:prstGeom prst="flowChartProcess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I/O Management</a:t>
              </a:r>
            </a:p>
          </p:txBody>
        </p:sp>
        <p:sp>
          <p:nvSpPr>
            <p:cNvPr id="34873" name="AutoShape 20"/>
            <p:cNvSpPr>
              <a:spLocks noChangeArrowheads="1"/>
            </p:cNvSpPr>
            <p:nvPr/>
          </p:nvSpPr>
          <p:spPr bwMode="auto">
            <a:xfrm>
              <a:off x="7010400" y="1981200"/>
              <a:ext cx="1828800" cy="228600"/>
            </a:xfrm>
            <a:prstGeom prst="flowChartProcess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Input File Parser</a:t>
              </a:r>
            </a:p>
          </p:txBody>
        </p:sp>
        <p:sp>
          <p:nvSpPr>
            <p:cNvPr id="34874" name="Rectangle 21"/>
            <p:cNvSpPr>
              <a:spLocks noChangeArrowheads="1"/>
            </p:cNvSpPr>
            <p:nvPr/>
          </p:nvSpPr>
          <p:spPr bwMode="auto">
            <a:xfrm>
              <a:off x="7010400" y="1693863"/>
              <a:ext cx="952500" cy="2619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b="1"/>
                <a:t>Utilities</a:t>
              </a:r>
            </a:p>
          </p:txBody>
        </p:sp>
        <p:sp>
          <p:nvSpPr>
            <p:cNvPr id="34875" name="AutoShape 40"/>
            <p:cNvSpPr>
              <a:spLocks noChangeArrowheads="1"/>
            </p:cNvSpPr>
            <p:nvPr/>
          </p:nvSpPr>
          <p:spPr bwMode="auto">
            <a:xfrm>
              <a:off x="7010400" y="2209800"/>
              <a:ext cx="1828800" cy="228600"/>
            </a:xfrm>
            <a:prstGeom prst="flowChartProcess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Parameter List</a:t>
              </a:r>
            </a:p>
          </p:txBody>
        </p:sp>
        <p:sp>
          <p:nvSpPr>
            <p:cNvPr id="34876" name="AutoShape 48"/>
            <p:cNvSpPr>
              <a:spLocks noChangeArrowheads="1"/>
            </p:cNvSpPr>
            <p:nvPr/>
          </p:nvSpPr>
          <p:spPr bwMode="auto">
            <a:xfrm>
              <a:off x="7010400" y="2667000"/>
              <a:ext cx="1828800" cy="228600"/>
            </a:xfrm>
            <a:prstGeom prst="flowChartProcess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Memory Management</a:t>
              </a:r>
            </a:p>
          </p:txBody>
        </p:sp>
        <p:sp>
          <p:nvSpPr>
            <p:cNvPr id="34877" name="AutoShape 53"/>
            <p:cNvSpPr>
              <a:spLocks noChangeArrowheads="1"/>
            </p:cNvSpPr>
            <p:nvPr/>
          </p:nvSpPr>
          <p:spPr bwMode="auto">
            <a:xfrm>
              <a:off x="7010400" y="2895600"/>
              <a:ext cx="1828800" cy="228600"/>
            </a:xfrm>
            <a:prstGeom prst="flowChartProcess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Communicators</a:t>
              </a:r>
            </a:p>
          </p:txBody>
        </p:sp>
        <p:sp>
          <p:nvSpPr>
            <p:cNvPr id="34878" name="AutoShape 54"/>
            <p:cNvSpPr>
              <a:spLocks noChangeArrowheads="1"/>
            </p:cNvSpPr>
            <p:nvPr/>
          </p:nvSpPr>
          <p:spPr bwMode="auto">
            <a:xfrm>
              <a:off x="7010400" y="3352800"/>
              <a:ext cx="1828800" cy="457200"/>
            </a:xfrm>
            <a:prstGeom prst="flowChartProcess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MultiCore</a:t>
              </a:r>
            </a:p>
            <a:p>
              <a:r>
                <a:rPr lang="en-US" sz="1400"/>
                <a:t>Parallelization Tools</a:t>
              </a:r>
            </a:p>
          </p:txBody>
        </p:sp>
        <p:sp>
          <p:nvSpPr>
            <p:cNvPr id="34879" name="AutoShape 78"/>
            <p:cNvSpPr>
              <a:spLocks noChangeArrowheads="1"/>
            </p:cNvSpPr>
            <p:nvPr/>
          </p:nvSpPr>
          <p:spPr bwMode="auto">
            <a:xfrm>
              <a:off x="7010400" y="3124200"/>
              <a:ext cx="1828800" cy="228600"/>
            </a:xfrm>
            <a:prstGeom prst="flowChartProcess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r>
                <a:rPr lang="en-US" sz="1400"/>
                <a:t>Runtime Compiler</a:t>
              </a:r>
            </a:p>
          </p:txBody>
        </p:sp>
      </p:grpSp>
      <p:sp>
        <p:nvSpPr>
          <p:cNvPr id="34868" name="AutoShape 79"/>
          <p:cNvSpPr>
            <a:spLocks noChangeArrowheads="1"/>
          </p:cNvSpPr>
          <p:nvPr/>
        </p:nvSpPr>
        <p:spPr bwMode="auto">
          <a:xfrm>
            <a:off x="2624138" y="6096000"/>
            <a:ext cx="1600200" cy="228600"/>
          </a:xfrm>
          <a:prstGeom prst="flowChartProcess">
            <a:avLst/>
          </a:prstGeom>
          <a:solidFill>
            <a:srgbClr val="6699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Derivatives</a:t>
            </a:r>
          </a:p>
        </p:txBody>
      </p:sp>
      <p:grpSp>
        <p:nvGrpSpPr>
          <p:cNvPr id="84" name="Group 83"/>
          <p:cNvGrpSpPr>
            <a:grpSpLocks/>
          </p:cNvGrpSpPr>
          <p:nvPr/>
        </p:nvGrpSpPr>
        <p:grpSpPr bwMode="auto">
          <a:xfrm>
            <a:off x="2438400" y="381000"/>
            <a:ext cx="2133600" cy="3810000"/>
            <a:chOff x="2438400" y="381000"/>
            <a:chExt cx="2133600" cy="3810000"/>
          </a:xfrm>
        </p:grpSpPr>
        <p:sp>
          <p:nvSpPr>
            <p:cNvPr id="81" name="Rectangle 80"/>
            <p:cNvSpPr/>
            <p:nvPr/>
          </p:nvSpPr>
          <p:spPr>
            <a:xfrm>
              <a:off x="2438400" y="381000"/>
              <a:ext cx="2133600" cy="22860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2438400" y="2895600"/>
              <a:ext cx="2133600" cy="12954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Advantages of Component Design</a:t>
            </a:r>
          </a:p>
        </p:txBody>
      </p:sp>
      <p:sp>
        <p:nvSpPr>
          <p:cNvPr id="36866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000" smtClean="0"/>
              <a:t>For users: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smtClean="0"/>
              <a:t>Smaller learning curve than large framework.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smtClean="0"/>
              <a:t>Easy to add to existing applications.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smtClean="0"/>
              <a:t>“Expert” implementations instead of “roll-your-own.”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smtClean="0"/>
              <a:t>Enable comparisons of different algorithms and implementations.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smtClean="0"/>
              <a:t>Time and cost saving.</a:t>
            </a:r>
          </a:p>
          <a:p>
            <a:pPr eaLnBrk="1" hangingPunct="1">
              <a:lnSpc>
                <a:spcPct val="110000"/>
              </a:lnSpc>
            </a:pPr>
            <a:r>
              <a:rPr lang="en-US" sz="2000" smtClean="0"/>
              <a:t>For developers: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smtClean="0"/>
              <a:t>Reduced dependencies between components eases effort of working in teams.</a:t>
            </a:r>
          </a:p>
          <a:p>
            <a:pPr lvl="2" eaLnBrk="1" hangingPunct="1">
              <a:lnSpc>
                <a:spcPct val="90000"/>
              </a:lnSpc>
            </a:pPr>
            <a:r>
              <a:rPr lang="en-US" sz="1500" smtClean="0"/>
              <a:t>Separation of efforts for team members allows individual contribution with reduced conflicts.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smtClean="0"/>
              <a:t>Enable software reuse.</a:t>
            </a:r>
          </a:p>
          <a:p>
            <a:pPr eaLnBrk="1" hangingPunct="1">
              <a:lnSpc>
                <a:spcPct val="110000"/>
              </a:lnSpc>
            </a:pPr>
            <a:r>
              <a:rPr lang="en-US" sz="2000" smtClean="0"/>
              <a:t>For all:  Migration path to emerging architectures.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smtClean="0"/>
              <a:t>Multicore, Cell, GPU, etc.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800" smtClean="0"/>
              <a:t>Implement new algorithms in components; users get benefits “for free.”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Components are connected via interfaces and data model.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Interfaces define how to access components’ functionality (inputs and outputs).</a:t>
            </a:r>
          </a:p>
          <a:p>
            <a:pPr lvl="1" eaLnBrk="1" hangingPunct="1">
              <a:defRPr/>
            </a:pPr>
            <a:r>
              <a:rPr lang="en-US" dirty="0" smtClean="0"/>
              <a:t>Classes (C++, Java), modules (F90)</a:t>
            </a:r>
          </a:p>
          <a:p>
            <a:pPr lvl="1" eaLnBrk="1" hangingPunct="1">
              <a:defRPr/>
            </a:pPr>
            <a:r>
              <a:rPr lang="en-US" dirty="0" smtClean="0"/>
              <a:t>Function prototypes (C, F77)</a:t>
            </a:r>
          </a:p>
          <a:p>
            <a:pPr lvl="1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Interfaces do NOT specify how the underlying functionality is implemented.</a:t>
            </a:r>
          </a:p>
          <a:p>
            <a:pPr lvl="1" eaLnBrk="1" hangingPunct="1">
              <a:defRPr/>
            </a:pPr>
            <a:r>
              <a:rPr lang="en-US" dirty="0" smtClean="0"/>
              <a:t>Data structures, language, algorithm are chosen by the developer.</a:t>
            </a:r>
          </a:p>
          <a:p>
            <a:pPr lvl="1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Data model describes the inputs and outputs of the interface.</a:t>
            </a:r>
          </a:p>
          <a:p>
            <a:pPr lvl="1" eaLnBrk="1" hangingPunct="1">
              <a:defRPr/>
            </a:pPr>
            <a:r>
              <a:rPr lang="en-US" dirty="0" smtClean="0"/>
              <a:t>E.g., entities, lists, sets, fields.</a:t>
            </a:r>
          </a:p>
          <a:p>
            <a:pPr lvl="1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Shared interfaces and data models enable interoperability.</a:t>
            </a:r>
          </a:p>
          <a:p>
            <a:pPr lvl="1" eaLnBrk="1" hangingPunct="1">
              <a:defRPr/>
            </a:pPr>
            <a:r>
              <a:rPr lang="en-US" dirty="0" smtClean="0"/>
              <a:t>Enable plug-and-play use of different implementations of similar functionality.</a:t>
            </a:r>
          </a:p>
          <a:p>
            <a:pPr lvl="1" eaLnBrk="1" hangingPunct="1">
              <a:defRPr/>
            </a:pPr>
            <a:r>
              <a:rPr lang="en-US" dirty="0" smtClean="0"/>
              <a:t>Enable data sharing among components.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7086600" cy="1141413"/>
          </a:xfrm>
        </p:spPr>
        <p:txBody>
          <a:bodyPr/>
          <a:lstStyle/>
          <a:p>
            <a:pPr eaLnBrk="1" hangingPunct="1"/>
            <a:r>
              <a:rPr lang="en-US" smtClean="0"/>
              <a:t>Thanks to the ITAPS team for contributions to this presentation.</a:t>
            </a:r>
          </a:p>
        </p:txBody>
      </p:sp>
      <p:sp>
        <p:nvSpPr>
          <p:cNvPr id="12290" name="Rectangle 3"/>
          <p:cNvSpPr>
            <a:spLocks noChangeAspect="1" noChangeArrowheads="1"/>
          </p:cNvSpPr>
          <p:nvPr/>
        </p:nvSpPr>
        <p:spPr bwMode="auto">
          <a:xfrm>
            <a:off x="7315200" y="4038600"/>
            <a:ext cx="1682750" cy="387350"/>
          </a:xfrm>
          <a:prstGeom prst="rect">
            <a:avLst/>
          </a:prstGeom>
          <a:solidFill>
            <a:srgbClr val="ECEF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291" name="Group 62"/>
          <p:cNvGrpSpPr>
            <a:grpSpLocks/>
          </p:cNvGrpSpPr>
          <p:nvPr/>
        </p:nvGrpSpPr>
        <p:grpSpPr bwMode="auto">
          <a:xfrm>
            <a:off x="2373313" y="1676400"/>
            <a:ext cx="971550" cy="1570038"/>
            <a:chOff x="2057400" y="1676400"/>
            <a:chExt cx="971550" cy="1570038"/>
          </a:xfrm>
        </p:grpSpPr>
        <p:pic>
          <p:nvPicPr>
            <p:cNvPr id="12333" name="Picture 7" descr="ed_dazevedo"/>
            <p:cNvPicPr>
              <a:picLocks noChangeAspect="1" noChangeArrowheads="1"/>
            </p:cNvPicPr>
            <p:nvPr/>
          </p:nvPicPr>
          <p:blipFill>
            <a:blip r:embed="rId2"/>
            <a:srcRect l="22501" r="16875"/>
            <a:stretch>
              <a:fillRect/>
            </a:stretch>
          </p:blipFill>
          <p:spPr bwMode="auto">
            <a:xfrm>
              <a:off x="2124987" y="1676400"/>
              <a:ext cx="853671" cy="1201738"/>
            </a:xfrm>
            <a:prstGeom prst="rect">
              <a:avLst/>
            </a:prstGeom>
            <a:solidFill>
              <a:srgbClr val="ECEFF0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12334" name="Text Box 10"/>
            <p:cNvSpPr txBox="1">
              <a:spLocks noChangeArrowheads="1"/>
            </p:cNvSpPr>
            <p:nvPr/>
          </p:nvSpPr>
          <p:spPr bwMode="auto">
            <a:xfrm>
              <a:off x="2057400" y="2895600"/>
              <a:ext cx="971550" cy="350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Arial Unicode MS"/>
                </a:rPr>
                <a:t>Ed d’Azevedo</a:t>
              </a:r>
            </a:p>
            <a:p>
              <a:pPr algn="ctr"/>
              <a:r>
                <a:rPr lang="en-US" sz="700">
                  <a:latin typeface="Arial Unicode MS"/>
                </a:rPr>
                <a:t>ORNL</a:t>
              </a:r>
            </a:p>
          </p:txBody>
        </p:sp>
      </p:grpSp>
      <p:grpSp>
        <p:nvGrpSpPr>
          <p:cNvPr id="12292" name="Group 64"/>
          <p:cNvGrpSpPr>
            <a:grpSpLocks/>
          </p:cNvGrpSpPr>
          <p:nvPr/>
        </p:nvGrpSpPr>
        <p:grpSpPr bwMode="auto">
          <a:xfrm>
            <a:off x="5730875" y="1676400"/>
            <a:ext cx="1192213" cy="1570038"/>
            <a:chOff x="4827588" y="1676400"/>
            <a:chExt cx="1192212" cy="1570038"/>
          </a:xfrm>
        </p:grpSpPr>
        <p:pic>
          <p:nvPicPr>
            <p:cNvPr id="12331" name="Picture 11" descr="glim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827588" y="1676400"/>
              <a:ext cx="1192212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32" name="Text Box 12"/>
            <p:cNvSpPr txBox="1">
              <a:spLocks noChangeArrowheads="1"/>
            </p:cNvSpPr>
            <p:nvPr/>
          </p:nvSpPr>
          <p:spPr bwMode="auto">
            <a:xfrm>
              <a:off x="4827588" y="2895600"/>
              <a:ext cx="1143000" cy="350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latin typeface="Arial Unicode MS"/>
                </a:rPr>
                <a:t>Jim Glimm</a:t>
              </a:r>
            </a:p>
            <a:p>
              <a:pPr algn="ctr"/>
              <a:r>
                <a:rPr lang="en-US" sz="700">
                  <a:latin typeface="Arial Unicode MS"/>
                </a:rPr>
                <a:t>BNL/SUNY SB</a:t>
              </a:r>
            </a:p>
          </p:txBody>
        </p:sp>
      </p:grpSp>
      <p:grpSp>
        <p:nvGrpSpPr>
          <p:cNvPr id="12293" name="Group 61"/>
          <p:cNvGrpSpPr>
            <a:grpSpLocks/>
          </p:cNvGrpSpPr>
          <p:nvPr/>
        </p:nvGrpSpPr>
        <p:grpSpPr bwMode="auto">
          <a:xfrm>
            <a:off x="533400" y="1670050"/>
            <a:ext cx="1219200" cy="1576388"/>
            <a:chOff x="533400" y="1670050"/>
            <a:chExt cx="1219200" cy="1576388"/>
          </a:xfrm>
        </p:grpSpPr>
        <p:sp>
          <p:nvSpPr>
            <p:cNvPr id="12329" name="Text Box 4"/>
            <p:cNvSpPr txBox="1">
              <a:spLocks noChangeArrowheads="1"/>
            </p:cNvSpPr>
            <p:nvPr/>
          </p:nvSpPr>
          <p:spPr bwMode="auto">
            <a:xfrm>
              <a:off x="533400" y="2895600"/>
              <a:ext cx="1219200" cy="350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latin typeface="Arial Unicode MS"/>
                </a:rPr>
                <a:t>Lori Diachin</a:t>
              </a:r>
            </a:p>
            <a:p>
              <a:pPr algn="ctr"/>
              <a:r>
                <a:rPr lang="en-US" sz="700">
                  <a:latin typeface="Arial Unicode MS"/>
                </a:rPr>
                <a:t>LLNL</a:t>
              </a:r>
            </a:p>
          </p:txBody>
        </p:sp>
        <p:pic>
          <p:nvPicPr>
            <p:cNvPr id="12330" name="Picture 13" descr="diachin_lori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09600" y="1670050"/>
              <a:ext cx="1044575" cy="122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2294" name="Rectangle 19"/>
          <p:cNvSpPr>
            <a:spLocks noChangeArrowheads="1"/>
          </p:cNvSpPr>
          <p:nvPr/>
        </p:nvSpPr>
        <p:spPr bwMode="auto">
          <a:xfrm>
            <a:off x="2743200" y="6310313"/>
            <a:ext cx="1219200" cy="228600"/>
          </a:xfrm>
          <a:prstGeom prst="rect">
            <a:avLst/>
          </a:prstGeom>
          <a:solidFill>
            <a:srgbClr val="ECEF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95" name="Rectangle 21"/>
          <p:cNvSpPr>
            <a:spLocks noChangeArrowheads="1"/>
          </p:cNvSpPr>
          <p:nvPr/>
        </p:nvSpPr>
        <p:spPr bwMode="auto">
          <a:xfrm>
            <a:off x="4038600" y="6310313"/>
            <a:ext cx="1143000" cy="228600"/>
          </a:xfrm>
          <a:prstGeom prst="rect">
            <a:avLst/>
          </a:prstGeom>
          <a:solidFill>
            <a:srgbClr val="ECEF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296" name="Rectangle 22"/>
          <p:cNvSpPr>
            <a:spLocks noChangeArrowheads="1"/>
          </p:cNvSpPr>
          <p:nvPr/>
        </p:nvSpPr>
        <p:spPr bwMode="auto">
          <a:xfrm>
            <a:off x="5181600" y="6310313"/>
            <a:ext cx="1143000" cy="304800"/>
          </a:xfrm>
          <a:prstGeom prst="rect">
            <a:avLst/>
          </a:prstGeom>
          <a:solidFill>
            <a:srgbClr val="ECEFF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2297" name="Group 52"/>
          <p:cNvGrpSpPr>
            <a:grpSpLocks/>
          </p:cNvGrpSpPr>
          <p:nvPr/>
        </p:nvGrpSpPr>
        <p:grpSpPr bwMode="auto">
          <a:xfrm>
            <a:off x="1295400" y="3276600"/>
            <a:ext cx="1231900" cy="1570038"/>
            <a:chOff x="533400" y="3276600"/>
            <a:chExt cx="1231900" cy="1570038"/>
          </a:xfrm>
        </p:grpSpPr>
        <p:pic>
          <p:nvPicPr>
            <p:cNvPr id="12327" name="Picture 5" descr="pat_knupp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33400" y="3276600"/>
              <a:ext cx="1231900" cy="1130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28" name="Text Box 23"/>
            <p:cNvSpPr txBox="1">
              <a:spLocks noChangeArrowheads="1"/>
            </p:cNvSpPr>
            <p:nvPr/>
          </p:nvSpPr>
          <p:spPr bwMode="auto">
            <a:xfrm>
              <a:off x="685800" y="4495800"/>
              <a:ext cx="838200" cy="350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latin typeface="Arial Unicode MS"/>
                </a:rPr>
                <a:t>Pat Knupp</a:t>
              </a:r>
            </a:p>
            <a:p>
              <a:pPr algn="ctr"/>
              <a:r>
                <a:rPr lang="en-US" sz="700">
                  <a:latin typeface="Arial Unicode MS"/>
                </a:rPr>
                <a:t>SNL</a:t>
              </a:r>
            </a:p>
          </p:txBody>
        </p:sp>
      </p:grpSp>
      <p:grpSp>
        <p:nvGrpSpPr>
          <p:cNvPr id="12298" name="Group 53"/>
          <p:cNvGrpSpPr>
            <a:grpSpLocks/>
          </p:cNvGrpSpPr>
          <p:nvPr/>
        </p:nvGrpSpPr>
        <p:grpSpPr bwMode="auto">
          <a:xfrm>
            <a:off x="2979738" y="3276600"/>
            <a:ext cx="1219200" cy="1752600"/>
            <a:chOff x="2057400" y="3276600"/>
            <a:chExt cx="1219200" cy="1752600"/>
          </a:xfrm>
        </p:grpSpPr>
        <p:grpSp>
          <p:nvGrpSpPr>
            <p:cNvPr id="12323" name="Group 15"/>
            <p:cNvGrpSpPr>
              <a:grpSpLocks/>
            </p:cNvGrpSpPr>
            <p:nvPr/>
          </p:nvGrpSpPr>
          <p:grpSpPr bwMode="auto">
            <a:xfrm>
              <a:off x="2057400" y="3276600"/>
              <a:ext cx="1219200" cy="1752600"/>
              <a:chOff x="1824" y="2208"/>
              <a:chExt cx="768" cy="1104"/>
            </a:xfrm>
          </p:grpSpPr>
          <p:pic>
            <p:nvPicPr>
              <p:cNvPr id="12325" name="Picture 16" descr="LiXiaolin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1872" y="2208"/>
                <a:ext cx="617" cy="930"/>
              </a:xfrm>
              <a:prstGeom prst="rect">
                <a:avLst/>
              </a:prstGeom>
              <a:solidFill>
                <a:srgbClr val="ECEFF0"/>
              </a:solidFill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2326" name="Rectangle 17"/>
              <p:cNvSpPr>
                <a:spLocks noChangeArrowheads="1"/>
              </p:cNvSpPr>
              <p:nvPr/>
            </p:nvSpPr>
            <p:spPr bwMode="auto">
              <a:xfrm>
                <a:off x="1824" y="2928"/>
                <a:ext cx="768" cy="384"/>
              </a:xfrm>
              <a:prstGeom prst="rect">
                <a:avLst/>
              </a:prstGeom>
              <a:solidFill>
                <a:srgbClr val="ECEFF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324" name="Text Box 24"/>
            <p:cNvSpPr txBox="1">
              <a:spLocks noChangeArrowheads="1"/>
            </p:cNvSpPr>
            <p:nvPr/>
          </p:nvSpPr>
          <p:spPr bwMode="auto">
            <a:xfrm>
              <a:off x="2247900" y="4495800"/>
              <a:ext cx="838200" cy="350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latin typeface="Arial Unicode MS"/>
                </a:rPr>
                <a:t>Xiaolin Li</a:t>
              </a:r>
              <a:endParaRPr lang="en-US" sz="700">
                <a:latin typeface="Arial Unicode MS"/>
              </a:endParaRPr>
            </a:p>
            <a:p>
              <a:pPr algn="ctr"/>
              <a:r>
                <a:rPr lang="en-US" sz="700">
                  <a:latin typeface="Arial Unicode MS"/>
                </a:rPr>
                <a:t>SUNY SB</a:t>
              </a:r>
            </a:p>
          </p:txBody>
        </p:sp>
      </p:grpSp>
      <p:grpSp>
        <p:nvGrpSpPr>
          <p:cNvPr id="12299" name="Group 56"/>
          <p:cNvGrpSpPr>
            <a:grpSpLocks/>
          </p:cNvGrpSpPr>
          <p:nvPr/>
        </p:nvGrpSpPr>
        <p:grpSpPr bwMode="auto">
          <a:xfrm>
            <a:off x="6400800" y="3276600"/>
            <a:ext cx="1600200" cy="1576388"/>
            <a:chOff x="4876800" y="3270250"/>
            <a:chExt cx="1600200" cy="1576388"/>
          </a:xfrm>
        </p:grpSpPr>
        <p:pic>
          <p:nvPicPr>
            <p:cNvPr id="12321" name="Picture 26" descr="Roman_S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000625" y="3270250"/>
              <a:ext cx="1387475" cy="1204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22" name="Text Box 29"/>
            <p:cNvSpPr txBox="1">
              <a:spLocks noChangeArrowheads="1"/>
            </p:cNvSpPr>
            <p:nvPr/>
          </p:nvSpPr>
          <p:spPr bwMode="auto">
            <a:xfrm>
              <a:off x="4876800" y="4495800"/>
              <a:ext cx="1600200" cy="350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latin typeface="Arial Unicode MS"/>
                </a:rPr>
                <a:t>Roman Samulyak</a:t>
              </a:r>
            </a:p>
            <a:p>
              <a:pPr algn="ctr"/>
              <a:r>
                <a:rPr lang="en-US" sz="700">
                  <a:latin typeface="Arial Unicode MS"/>
                </a:rPr>
                <a:t>BNL</a:t>
              </a:r>
            </a:p>
          </p:txBody>
        </p:sp>
      </p:grpSp>
      <p:grpSp>
        <p:nvGrpSpPr>
          <p:cNvPr id="12300" name="Group 54"/>
          <p:cNvGrpSpPr>
            <a:grpSpLocks/>
          </p:cNvGrpSpPr>
          <p:nvPr/>
        </p:nvGrpSpPr>
        <p:grpSpPr bwMode="auto">
          <a:xfrm>
            <a:off x="4649788" y="3276600"/>
            <a:ext cx="1298575" cy="1570038"/>
            <a:chOff x="3505200" y="3276600"/>
            <a:chExt cx="1298575" cy="1570038"/>
          </a:xfrm>
        </p:grpSpPr>
        <p:sp>
          <p:nvSpPr>
            <p:cNvPr id="12319" name="Text Box 14"/>
            <p:cNvSpPr txBox="1">
              <a:spLocks noChangeArrowheads="1"/>
            </p:cNvSpPr>
            <p:nvPr/>
          </p:nvSpPr>
          <p:spPr bwMode="auto">
            <a:xfrm>
              <a:off x="3505200" y="4495800"/>
              <a:ext cx="1298575" cy="350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Arial Unicode MS"/>
                </a:rPr>
                <a:t>Ahmed Khamayseh</a:t>
              </a:r>
            </a:p>
            <a:p>
              <a:pPr algn="ctr"/>
              <a:r>
                <a:rPr lang="en-US" sz="700">
                  <a:latin typeface="Arial Unicode MS"/>
                </a:rPr>
                <a:t>ORNL</a:t>
              </a:r>
            </a:p>
          </p:txBody>
        </p:sp>
        <p:pic>
          <p:nvPicPr>
            <p:cNvPr id="12320" name="Picture 30" descr="ahmed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3581400" y="3276600"/>
              <a:ext cx="1219200" cy="11826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301" name="Group 65"/>
          <p:cNvGrpSpPr>
            <a:grpSpLocks/>
          </p:cNvGrpSpPr>
          <p:nvPr/>
        </p:nvGrpSpPr>
        <p:grpSpPr bwMode="auto">
          <a:xfrm>
            <a:off x="7543800" y="1676400"/>
            <a:ext cx="1004888" cy="1570038"/>
            <a:chOff x="6248400" y="1676400"/>
            <a:chExt cx="1004888" cy="1570038"/>
          </a:xfrm>
        </p:grpSpPr>
        <p:pic>
          <p:nvPicPr>
            <p:cNvPr id="12317" name="Picture 31" descr="jansen-crop4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6248400" y="1676400"/>
              <a:ext cx="1004888" cy="1200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18" name="Text Box 32"/>
            <p:cNvSpPr txBox="1">
              <a:spLocks noChangeArrowheads="1"/>
            </p:cNvSpPr>
            <p:nvPr/>
          </p:nvSpPr>
          <p:spPr bwMode="auto">
            <a:xfrm>
              <a:off x="6283325" y="2895600"/>
              <a:ext cx="858838" cy="350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000">
                  <a:latin typeface="Arial Unicode MS"/>
                </a:rPr>
                <a:t>Ken Jansen</a:t>
              </a:r>
            </a:p>
            <a:p>
              <a:pPr algn="ctr"/>
              <a:r>
                <a:rPr lang="en-US" sz="700">
                  <a:latin typeface="Arial Unicode MS"/>
                </a:rPr>
                <a:t>U. Colorado</a:t>
              </a:r>
            </a:p>
          </p:txBody>
        </p:sp>
      </p:grpSp>
      <p:grpSp>
        <p:nvGrpSpPr>
          <p:cNvPr id="12302" name="Group 58"/>
          <p:cNvGrpSpPr>
            <a:grpSpLocks/>
          </p:cNvGrpSpPr>
          <p:nvPr/>
        </p:nvGrpSpPr>
        <p:grpSpPr bwMode="auto">
          <a:xfrm>
            <a:off x="3341688" y="4876800"/>
            <a:ext cx="1143000" cy="1600200"/>
            <a:chOff x="2057400" y="4876800"/>
            <a:chExt cx="1143000" cy="1600200"/>
          </a:xfrm>
        </p:grpSpPr>
        <p:pic>
          <p:nvPicPr>
            <p:cNvPr id="12315" name="Picture 18"/>
            <p:cNvPicPr>
              <a:picLocks noChangeAspect="1" noChangeArrowheads="1"/>
            </p:cNvPicPr>
            <p:nvPr/>
          </p:nvPicPr>
          <p:blipFill>
            <a:blip r:embed="rId10"/>
            <a:srcRect l="9201" r="6944" b="16364"/>
            <a:stretch>
              <a:fillRect/>
            </a:stretch>
          </p:blipFill>
          <p:spPr bwMode="auto">
            <a:xfrm>
              <a:off x="2133600" y="4876800"/>
              <a:ext cx="985838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16" name="Text Box 36"/>
            <p:cNvSpPr txBox="1">
              <a:spLocks noChangeArrowheads="1"/>
            </p:cNvSpPr>
            <p:nvPr/>
          </p:nvSpPr>
          <p:spPr bwMode="auto">
            <a:xfrm>
              <a:off x="2057400" y="6126163"/>
              <a:ext cx="1143000" cy="350837"/>
            </a:xfrm>
            <a:prstGeom prst="rect">
              <a:avLst/>
            </a:prstGeom>
            <a:solidFill>
              <a:srgbClr val="ECEFF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latin typeface="Arial Unicode MS"/>
                </a:rPr>
                <a:t>Mark Shephard</a:t>
              </a:r>
            </a:p>
            <a:p>
              <a:pPr algn="ctr"/>
              <a:r>
                <a:rPr lang="en-US" sz="700">
                  <a:latin typeface="Arial Unicode MS"/>
                </a:rPr>
                <a:t>RPI</a:t>
              </a:r>
            </a:p>
          </p:txBody>
        </p:sp>
      </p:grpSp>
      <p:grpSp>
        <p:nvGrpSpPr>
          <p:cNvPr id="12303" name="Group 60"/>
          <p:cNvGrpSpPr>
            <a:grpSpLocks/>
          </p:cNvGrpSpPr>
          <p:nvPr/>
        </p:nvGrpSpPr>
        <p:grpSpPr bwMode="auto">
          <a:xfrm>
            <a:off x="6858000" y="4876800"/>
            <a:ext cx="1066800" cy="1600200"/>
            <a:chOff x="5105400" y="4876800"/>
            <a:chExt cx="1066800" cy="1600200"/>
          </a:xfrm>
        </p:grpSpPr>
        <p:pic>
          <p:nvPicPr>
            <p:cNvPr id="12313" name="Picture 34" descr="trease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5172075" y="4876800"/>
              <a:ext cx="958850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14" name="Text Box 37"/>
            <p:cNvSpPr txBox="1">
              <a:spLocks noChangeArrowheads="1"/>
            </p:cNvSpPr>
            <p:nvPr/>
          </p:nvSpPr>
          <p:spPr bwMode="auto">
            <a:xfrm>
              <a:off x="5105400" y="6126163"/>
              <a:ext cx="1066800" cy="350837"/>
            </a:xfrm>
            <a:prstGeom prst="rect">
              <a:avLst/>
            </a:prstGeom>
            <a:solidFill>
              <a:srgbClr val="ECEFF0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latin typeface="Arial Unicode MS"/>
                </a:rPr>
                <a:t>Harold Trease</a:t>
              </a:r>
            </a:p>
            <a:p>
              <a:pPr algn="ctr"/>
              <a:r>
                <a:rPr lang="en-US" sz="700">
                  <a:latin typeface="Arial Unicode MS"/>
                </a:rPr>
                <a:t>PNNL</a:t>
              </a:r>
            </a:p>
          </p:txBody>
        </p:sp>
      </p:grpSp>
      <p:grpSp>
        <p:nvGrpSpPr>
          <p:cNvPr id="12304" name="Group 59"/>
          <p:cNvGrpSpPr>
            <a:grpSpLocks/>
          </p:cNvGrpSpPr>
          <p:nvPr/>
        </p:nvGrpSpPr>
        <p:grpSpPr bwMode="auto">
          <a:xfrm>
            <a:off x="5105400" y="4876800"/>
            <a:ext cx="1143000" cy="1600200"/>
            <a:chOff x="3505200" y="4876800"/>
            <a:chExt cx="1143000" cy="1600200"/>
          </a:xfrm>
        </p:grpSpPr>
        <p:pic>
          <p:nvPicPr>
            <p:cNvPr id="12311" name="Picture 20" descr="tim_tautges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657600" y="4876800"/>
              <a:ext cx="9144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312" name="Text Box 38"/>
            <p:cNvSpPr txBox="1">
              <a:spLocks noChangeArrowheads="1"/>
            </p:cNvSpPr>
            <p:nvPr/>
          </p:nvSpPr>
          <p:spPr bwMode="auto">
            <a:xfrm>
              <a:off x="3505200" y="6126163"/>
              <a:ext cx="1143000" cy="350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latin typeface="Arial Unicode MS"/>
                </a:rPr>
                <a:t>Tim Tautges</a:t>
              </a:r>
            </a:p>
            <a:p>
              <a:pPr algn="ctr"/>
              <a:r>
                <a:rPr lang="en-US" sz="700">
                  <a:latin typeface="Arial Unicode MS"/>
                </a:rPr>
                <a:t>ANL</a:t>
              </a:r>
            </a:p>
          </p:txBody>
        </p:sp>
      </p:grpSp>
      <p:grpSp>
        <p:nvGrpSpPr>
          <p:cNvPr id="12305" name="Group 57"/>
          <p:cNvGrpSpPr>
            <a:grpSpLocks/>
          </p:cNvGrpSpPr>
          <p:nvPr/>
        </p:nvGrpSpPr>
        <p:grpSpPr bwMode="auto">
          <a:xfrm>
            <a:off x="1143000" y="4953000"/>
            <a:ext cx="1411288" cy="1524000"/>
            <a:chOff x="457200" y="4953000"/>
            <a:chExt cx="1411288" cy="1524000"/>
          </a:xfrm>
        </p:grpSpPr>
        <p:sp>
          <p:nvSpPr>
            <p:cNvPr id="12309" name="Text Box 39"/>
            <p:cNvSpPr txBox="1">
              <a:spLocks noChangeArrowheads="1"/>
            </p:cNvSpPr>
            <p:nvPr/>
          </p:nvSpPr>
          <p:spPr bwMode="auto">
            <a:xfrm>
              <a:off x="457200" y="6126163"/>
              <a:ext cx="1295400" cy="3508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latin typeface="Arial Unicode MS"/>
                </a:rPr>
                <a:t>Carl Ollivier-Gooch</a:t>
              </a:r>
              <a:endParaRPr lang="en-US" sz="700">
                <a:latin typeface="Arial Unicode MS"/>
              </a:endParaRPr>
            </a:p>
            <a:p>
              <a:pPr algn="ctr"/>
              <a:r>
                <a:rPr lang="en-US" sz="700">
                  <a:latin typeface="Arial Unicode MS"/>
                </a:rPr>
                <a:t>UBC</a:t>
              </a:r>
            </a:p>
          </p:txBody>
        </p:sp>
        <p:pic>
          <p:nvPicPr>
            <p:cNvPr id="12310" name="Picture 44" descr="carl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457200" y="4953000"/>
              <a:ext cx="1411288" cy="1058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2306" name="Group 63"/>
          <p:cNvGrpSpPr>
            <a:grpSpLocks/>
          </p:cNvGrpSpPr>
          <p:nvPr/>
        </p:nvGrpSpPr>
        <p:grpSpPr bwMode="auto">
          <a:xfrm>
            <a:off x="3967163" y="1676400"/>
            <a:ext cx="1143000" cy="1570038"/>
            <a:chOff x="3429000" y="1676400"/>
            <a:chExt cx="1143000" cy="1570038"/>
          </a:xfrm>
        </p:grpSpPr>
        <p:sp>
          <p:nvSpPr>
            <p:cNvPr id="12307" name="Text Box 42"/>
            <p:cNvSpPr txBox="1">
              <a:spLocks noChangeArrowheads="1"/>
            </p:cNvSpPr>
            <p:nvPr/>
          </p:nvSpPr>
          <p:spPr bwMode="auto">
            <a:xfrm>
              <a:off x="3429000" y="2895600"/>
              <a:ext cx="1143000" cy="350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000">
                  <a:latin typeface="Arial Unicode MS"/>
                </a:rPr>
                <a:t>Karen Devine</a:t>
              </a:r>
            </a:p>
            <a:p>
              <a:pPr algn="ctr"/>
              <a:r>
                <a:rPr lang="en-US" sz="700">
                  <a:latin typeface="Arial Unicode MS"/>
                </a:rPr>
                <a:t>SNL</a:t>
              </a:r>
            </a:p>
          </p:txBody>
        </p:sp>
        <p:pic>
          <p:nvPicPr>
            <p:cNvPr id="12308" name="Picture 51" descr="DevinePic.jpg"/>
            <p:cNvPicPr>
              <a:picLocks noChangeAspect="1"/>
            </p:cNvPicPr>
            <p:nvPr/>
          </p:nvPicPr>
          <p:blipFill>
            <a:blip r:embed="rId14"/>
            <a:srcRect b="10667"/>
            <a:stretch>
              <a:fillRect/>
            </a:stretch>
          </p:blipFill>
          <p:spPr bwMode="auto">
            <a:xfrm>
              <a:off x="3546653" y="1676400"/>
              <a:ext cx="1025347" cy="12253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0" y="6248400"/>
            <a:ext cx="3581400" cy="60960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0" y="1066800"/>
            <a:ext cx="8305800" cy="381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963" name="Text Box 2"/>
          <p:cNvSpPr txBox="1">
            <a:spLocks noChangeArrowheads="1"/>
          </p:cNvSpPr>
          <p:nvPr/>
        </p:nvSpPr>
        <p:spPr bwMode="auto">
          <a:xfrm>
            <a:off x="7772400" y="3200400"/>
            <a:ext cx="11414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1">
                <a:latin typeface="Lucida Bright"/>
              </a:rPr>
              <a:t> Input File</a:t>
            </a:r>
          </a:p>
        </p:txBody>
      </p:sp>
      <p:sp>
        <p:nvSpPr>
          <p:cNvPr id="40964" name="Rectangle 3"/>
          <p:cNvSpPr>
            <a:spLocks noChangeArrowheads="1"/>
          </p:cNvSpPr>
          <p:nvPr/>
        </p:nvSpPr>
        <p:spPr bwMode="auto">
          <a:xfrm>
            <a:off x="2590800" y="914400"/>
            <a:ext cx="1312863" cy="2111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/>
              <a:t>Mesh Tools</a:t>
            </a:r>
          </a:p>
        </p:txBody>
      </p:sp>
      <p:sp>
        <p:nvSpPr>
          <p:cNvPr id="40965" name="Rectangle 4"/>
          <p:cNvSpPr>
            <a:spLocks noChangeArrowheads="1"/>
          </p:cNvSpPr>
          <p:nvPr/>
        </p:nvSpPr>
        <p:spPr bwMode="auto">
          <a:xfrm>
            <a:off x="7010400" y="1676400"/>
            <a:ext cx="1001713" cy="279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/>
              <a:t>Utilities</a:t>
            </a:r>
          </a:p>
        </p:txBody>
      </p:sp>
      <p:sp>
        <p:nvSpPr>
          <p:cNvPr id="40966" name="Rectangle 5"/>
          <p:cNvSpPr>
            <a:spLocks noChangeArrowheads="1"/>
          </p:cNvSpPr>
          <p:nvPr/>
        </p:nvSpPr>
        <p:spPr bwMode="auto">
          <a:xfrm>
            <a:off x="7010400" y="4267200"/>
            <a:ext cx="1701800" cy="3143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/>
              <a:t>PostProcessing</a:t>
            </a:r>
          </a:p>
        </p:txBody>
      </p:sp>
      <p:sp>
        <p:nvSpPr>
          <p:cNvPr id="40967" name="Rectangle 6"/>
          <p:cNvSpPr>
            <a:spLocks noChangeArrowheads="1"/>
          </p:cNvSpPr>
          <p:nvPr/>
        </p:nvSpPr>
        <p:spPr bwMode="auto">
          <a:xfrm>
            <a:off x="304800" y="465138"/>
            <a:ext cx="1608138" cy="42386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b="1"/>
              <a:t>Analysis Tools</a:t>
            </a:r>
          </a:p>
          <a:p>
            <a:pPr>
              <a:lnSpc>
                <a:spcPct val="80000"/>
              </a:lnSpc>
            </a:pPr>
            <a:r>
              <a:rPr lang="en-US" b="1"/>
              <a:t>   (</a:t>
            </a:r>
            <a:r>
              <a:rPr lang="en-US" b="1" i="1"/>
              <a:t>black-box)</a:t>
            </a:r>
          </a:p>
        </p:txBody>
      </p:sp>
      <p:sp>
        <p:nvSpPr>
          <p:cNvPr id="40968" name="Rectangle 7"/>
          <p:cNvSpPr>
            <a:spLocks noChangeArrowheads="1"/>
          </p:cNvSpPr>
          <p:nvPr/>
        </p:nvSpPr>
        <p:spPr bwMode="auto">
          <a:xfrm>
            <a:off x="4572000" y="1501775"/>
            <a:ext cx="2100263" cy="3143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/>
              <a:t>Composite Physics</a:t>
            </a:r>
          </a:p>
        </p:txBody>
      </p:sp>
      <p:sp>
        <p:nvSpPr>
          <p:cNvPr id="40969" name="Rectangle 8"/>
          <p:cNvSpPr>
            <a:spLocks noChangeArrowheads="1"/>
          </p:cNvSpPr>
          <p:nvPr/>
        </p:nvSpPr>
        <p:spPr bwMode="auto">
          <a:xfrm>
            <a:off x="304800" y="4597400"/>
            <a:ext cx="1592263" cy="330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/>
              <a:t>Linear Algebra</a:t>
            </a:r>
          </a:p>
        </p:txBody>
      </p:sp>
      <p:sp>
        <p:nvSpPr>
          <p:cNvPr id="40970" name="Rectangle 9"/>
          <p:cNvSpPr>
            <a:spLocks noChangeArrowheads="1"/>
          </p:cNvSpPr>
          <p:nvPr/>
        </p:nvSpPr>
        <p:spPr bwMode="auto">
          <a:xfrm>
            <a:off x="304800" y="2201863"/>
            <a:ext cx="1581150" cy="43973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lnSpc>
                <a:spcPct val="80000"/>
              </a:lnSpc>
            </a:pPr>
            <a:r>
              <a:rPr lang="en-US" b="1"/>
              <a:t>Analysis Tools</a:t>
            </a:r>
          </a:p>
          <a:p>
            <a:pPr>
              <a:lnSpc>
                <a:spcPct val="80000"/>
              </a:lnSpc>
            </a:pPr>
            <a:r>
              <a:rPr lang="en-US" b="1"/>
              <a:t>   (</a:t>
            </a:r>
            <a:r>
              <a:rPr lang="en-US" b="1" i="1"/>
              <a:t>embedded)</a:t>
            </a:r>
          </a:p>
        </p:txBody>
      </p:sp>
      <p:sp>
        <p:nvSpPr>
          <p:cNvPr id="40971" name="Rectangle 10"/>
          <p:cNvSpPr>
            <a:spLocks noChangeArrowheads="1"/>
          </p:cNvSpPr>
          <p:nvPr/>
        </p:nvSpPr>
        <p:spPr bwMode="auto">
          <a:xfrm>
            <a:off x="2590800" y="2819400"/>
            <a:ext cx="1633538" cy="287338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/>
              <a:t>Mesh Database</a:t>
            </a:r>
          </a:p>
        </p:txBody>
      </p:sp>
      <p:sp>
        <p:nvSpPr>
          <p:cNvPr id="40972" name="Rectangle 11"/>
          <p:cNvSpPr>
            <a:spLocks noChangeArrowheads="1"/>
          </p:cNvSpPr>
          <p:nvPr/>
        </p:nvSpPr>
        <p:spPr bwMode="auto">
          <a:xfrm>
            <a:off x="2590800" y="4114800"/>
            <a:ext cx="3962400" cy="25146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3" name="Rectangle 12" descr="Light downward diagonal"/>
          <p:cNvSpPr>
            <a:spLocks noChangeArrowheads="1"/>
          </p:cNvSpPr>
          <p:nvPr/>
        </p:nvSpPr>
        <p:spPr bwMode="auto">
          <a:xfrm>
            <a:off x="2590800" y="4114800"/>
            <a:ext cx="990600" cy="228600"/>
          </a:xfrm>
          <a:prstGeom prst="rect">
            <a:avLst/>
          </a:prstGeom>
          <a:pattFill prst="ltDnDiag">
            <a:fgClr>
              <a:srgbClr val="FF99FF"/>
            </a:fgClr>
            <a:bgClr>
              <a:schemeClr val="bg1"/>
            </a:bgClr>
          </a:patt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400"/>
              <a:t>Local Fill</a:t>
            </a:r>
          </a:p>
        </p:txBody>
      </p:sp>
      <p:sp>
        <p:nvSpPr>
          <p:cNvPr id="40974" name="Rectangle 13"/>
          <p:cNvSpPr>
            <a:spLocks noChangeArrowheads="1"/>
          </p:cNvSpPr>
          <p:nvPr/>
        </p:nvSpPr>
        <p:spPr bwMode="auto">
          <a:xfrm>
            <a:off x="2743200" y="4495800"/>
            <a:ext cx="1641475" cy="2032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/>
              <a:t>Discretizations</a:t>
            </a:r>
          </a:p>
        </p:txBody>
      </p:sp>
      <p:sp>
        <p:nvSpPr>
          <p:cNvPr id="40975" name="Rectangle 14"/>
          <p:cNvSpPr>
            <a:spLocks noChangeArrowheads="1"/>
          </p:cNvSpPr>
          <p:nvPr/>
        </p:nvSpPr>
        <p:spPr bwMode="auto">
          <a:xfrm>
            <a:off x="2743200" y="5451475"/>
            <a:ext cx="1795463" cy="238125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/>
              <a:t>Derivative Tools</a:t>
            </a:r>
          </a:p>
        </p:txBody>
      </p:sp>
      <p:sp>
        <p:nvSpPr>
          <p:cNvPr id="40976" name="Rectangle 15"/>
          <p:cNvSpPr>
            <a:spLocks noChangeArrowheads="1"/>
          </p:cNvSpPr>
          <p:nvPr/>
        </p:nvSpPr>
        <p:spPr bwMode="auto">
          <a:xfrm>
            <a:off x="4724400" y="4673600"/>
            <a:ext cx="1371600" cy="254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b="1"/>
              <a:t>Physics Fill</a:t>
            </a:r>
          </a:p>
        </p:txBody>
      </p:sp>
      <p:sp>
        <p:nvSpPr>
          <p:cNvPr id="40977" name="Text Box 16"/>
          <p:cNvSpPr txBox="1">
            <a:spLocks noChangeArrowheads="1"/>
          </p:cNvSpPr>
          <p:nvPr/>
        </p:nvSpPr>
        <p:spPr bwMode="auto">
          <a:xfrm>
            <a:off x="6705600" y="4911725"/>
            <a:ext cx="2438400" cy="163195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2000" b="1" i="1">
                <a:solidFill>
                  <a:schemeClr val="accent2"/>
                </a:solidFill>
              </a:rPr>
              <a:t>Rapid Development of Production Applications </a:t>
            </a:r>
            <a:r>
              <a:rPr lang="en-US" sz="2000" b="1" i="1">
                <a:solidFill>
                  <a:srgbClr val="FF0066"/>
                </a:solidFill>
                <a:cs typeface="Times New Roman" pitchFamily="18" charset="0"/>
              </a:rPr>
              <a:t>Interfaces between Components</a:t>
            </a:r>
          </a:p>
        </p:txBody>
      </p:sp>
      <p:sp>
        <p:nvSpPr>
          <p:cNvPr id="40978" name="AutoShape 17"/>
          <p:cNvSpPr>
            <a:spLocks noChangeArrowheads="1"/>
          </p:cNvSpPr>
          <p:nvPr/>
        </p:nvSpPr>
        <p:spPr bwMode="auto">
          <a:xfrm>
            <a:off x="3048000" y="2209800"/>
            <a:ext cx="533400" cy="304800"/>
          </a:xfrm>
          <a:custGeom>
            <a:avLst/>
            <a:gdLst>
              <a:gd name="T0" fmla="*/ 266700 w 21600"/>
              <a:gd name="T1" fmla="*/ 0 h 21600"/>
              <a:gd name="T2" fmla="*/ 66675 w 21600"/>
              <a:gd name="T3" fmla="*/ 152400 h 21600"/>
              <a:gd name="T4" fmla="*/ 266700 w 21600"/>
              <a:gd name="T5" fmla="*/ 76200 h 21600"/>
              <a:gd name="T6" fmla="*/ 466725 w 21600"/>
              <a:gd name="T7" fmla="*/ 1524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79" name="Oval 18"/>
          <p:cNvSpPr>
            <a:spLocks noChangeArrowheads="1"/>
          </p:cNvSpPr>
          <p:nvPr/>
        </p:nvSpPr>
        <p:spPr bwMode="auto">
          <a:xfrm>
            <a:off x="3200400" y="2286000"/>
            <a:ext cx="228600" cy="2286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0980" name="AutoShape 19"/>
          <p:cNvCxnSpPr>
            <a:cxnSpLocks noChangeShapeType="1"/>
            <a:stCxn id="40964" idx="2"/>
            <a:endCxn id="40978" idx="0"/>
          </p:cNvCxnSpPr>
          <p:nvPr/>
        </p:nvCxnSpPr>
        <p:spPr bwMode="auto">
          <a:xfrm rot="16200000" flipH="1">
            <a:off x="2743994" y="1639094"/>
            <a:ext cx="1074737" cy="66675"/>
          </a:xfrm>
          <a:prstGeom prst="bentConnector3">
            <a:avLst>
              <a:gd name="adj1" fmla="val 49481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40981" name="AutoShape 20"/>
          <p:cNvCxnSpPr>
            <a:cxnSpLocks noChangeShapeType="1"/>
            <a:stCxn id="40971" idx="0"/>
            <a:endCxn id="40979" idx="4"/>
          </p:cNvCxnSpPr>
          <p:nvPr/>
        </p:nvCxnSpPr>
        <p:spPr bwMode="auto">
          <a:xfrm rot="5400000" flipH="1">
            <a:off x="3213894" y="2615406"/>
            <a:ext cx="295275" cy="93663"/>
          </a:xfrm>
          <a:prstGeom prst="bentConnector3">
            <a:avLst>
              <a:gd name="adj1" fmla="val 48389"/>
            </a:avLst>
          </a:prstGeom>
          <a:noFill/>
          <a:ln w="19050">
            <a:solidFill>
              <a:srgbClr val="FF0066"/>
            </a:solidFill>
            <a:miter lim="800000"/>
            <a:headEnd/>
            <a:tailEnd/>
          </a:ln>
        </p:spPr>
      </p:cxnSp>
      <p:sp>
        <p:nvSpPr>
          <p:cNvPr id="40982" name="AutoShape 21"/>
          <p:cNvSpPr>
            <a:spLocks noChangeArrowheads="1"/>
          </p:cNvSpPr>
          <p:nvPr/>
        </p:nvSpPr>
        <p:spPr bwMode="auto">
          <a:xfrm>
            <a:off x="152400" y="3733800"/>
            <a:ext cx="533400" cy="304800"/>
          </a:xfrm>
          <a:custGeom>
            <a:avLst/>
            <a:gdLst>
              <a:gd name="T0" fmla="*/ 266700 w 21600"/>
              <a:gd name="T1" fmla="*/ 0 h 21600"/>
              <a:gd name="T2" fmla="*/ 66675 w 21600"/>
              <a:gd name="T3" fmla="*/ 152400 h 21600"/>
              <a:gd name="T4" fmla="*/ 266700 w 21600"/>
              <a:gd name="T5" fmla="*/ 76200 h 21600"/>
              <a:gd name="T6" fmla="*/ 466725 w 21600"/>
              <a:gd name="T7" fmla="*/ 1524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3" name="Oval 22"/>
          <p:cNvSpPr>
            <a:spLocks noChangeArrowheads="1"/>
          </p:cNvSpPr>
          <p:nvPr/>
        </p:nvSpPr>
        <p:spPr bwMode="auto">
          <a:xfrm>
            <a:off x="304800" y="3810000"/>
            <a:ext cx="228600" cy="2286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0984" name="AutoShape 23"/>
          <p:cNvCxnSpPr>
            <a:cxnSpLocks noChangeShapeType="1"/>
            <a:stCxn id="40970" idx="2"/>
            <a:endCxn id="40982" idx="0"/>
          </p:cNvCxnSpPr>
          <p:nvPr/>
        </p:nvCxnSpPr>
        <p:spPr bwMode="auto">
          <a:xfrm rot="5400000">
            <a:off x="215900" y="2854325"/>
            <a:ext cx="1082675" cy="676275"/>
          </a:xfrm>
          <a:prstGeom prst="bentConnector3">
            <a:avLst>
              <a:gd name="adj1" fmla="val 49560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40985" name="AutoShape 24"/>
          <p:cNvCxnSpPr>
            <a:cxnSpLocks noChangeShapeType="1"/>
            <a:stCxn id="40969" idx="0"/>
            <a:endCxn id="40983" idx="4"/>
          </p:cNvCxnSpPr>
          <p:nvPr/>
        </p:nvCxnSpPr>
        <p:spPr bwMode="auto">
          <a:xfrm rot="5400000" flipH="1">
            <a:off x="485775" y="3971925"/>
            <a:ext cx="549275" cy="682625"/>
          </a:xfrm>
          <a:prstGeom prst="bentConnector3">
            <a:avLst>
              <a:gd name="adj1" fmla="val 49134"/>
            </a:avLst>
          </a:prstGeom>
          <a:noFill/>
          <a:ln w="19050">
            <a:solidFill>
              <a:srgbClr val="FF0066"/>
            </a:solidFill>
            <a:miter lim="800000"/>
            <a:headEnd/>
            <a:tailEnd/>
          </a:ln>
        </p:spPr>
      </p:cxnSp>
      <p:sp>
        <p:nvSpPr>
          <p:cNvPr id="40986" name="AutoShape 25"/>
          <p:cNvSpPr>
            <a:spLocks noChangeArrowheads="1"/>
          </p:cNvSpPr>
          <p:nvPr/>
        </p:nvSpPr>
        <p:spPr bwMode="auto">
          <a:xfrm>
            <a:off x="1981200" y="3505200"/>
            <a:ext cx="533400" cy="304800"/>
          </a:xfrm>
          <a:custGeom>
            <a:avLst/>
            <a:gdLst>
              <a:gd name="T0" fmla="*/ 266700 w 21600"/>
              <a:gd name="T1" fmla="*/ 0 h 21600"/>
              <a:gd name="T2" fmla="*/ 66675 w 21600"/>
              <a:gd name="T3" fmla="*/ 152400 h 21600"/>
              <a:gd name="T4" fmla="*/ 266700 w 21600"/>
              <a:gd name="T5" fmla="*/ 76200 h 21600"/>
              <a:gd name="T6" fmla="*/ 466725 w 21600"/>
              <a:gd name="T7" fmla="*/ 1524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87" name="Oval 26"/>
          <p:cNvSpPr>
            <a:spLocks noChangeArrowheads="1"/>
          </p:cNvSpPr>
          <p:nvPr/>
        </p:nvSpPr>
        <p:spPr bwMode="auto">
          <a:xfrm>
            <a:off x="2133600" y="3581400"/>
            <a:ext cx="228600" cy="2286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0988" name="AutoShape 27"/>
          <p:cNvCxnSpPr>
            <a:cxnSpLocks noChangeShapeType="1"/>
            <a:stCxn id="40970" idx="3"/>
            <a:endCxn id="40986" idx="0"/>
          </p:cNvCxnSpPr>
          <p:nvPr/>
        </p:nvCxnSpPr>
        <p:spPr bwMode="auto">
          <a:xfrm>
            <a:off x="1895475" y="2422525"/>
            <a:ext cx="352425" cy="1082675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40989" name="AutoShape 28"/>
          <p:cNvCxnSpPr>
            <a:cxnSpLocks noChangeShapeType="1"/>
            <a:stCxn id="40972" idx="0"/>
            <a:endCxn id="40987" idx="4"/>
          </p:cNvCxnSpPr>
          <p:nvPr/>
        </p:nvCxnSpPr>
        <p:spPr bwMode="auto">
          <a:xfrm rot="5400000" flipH="1">
            <a:off x="3257550" y="2800350"/>
            <a:ext cx="304800" cy="23241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FF0066"/>
            </a:solidFill>
            <a:miter lim="800000"/>
            <a:headEnd/>
            <a:tailEnd/>
          </a:ln>
        </p:spPr>
      </p:cxnSp>
      <p:sp>
        <p:nvSpPr>
          <p:cNvPr id="40990" name="Text Box 29"/>
          <p:cNvSpPr txBox="1">
            <a:spLocks noChangeArrowheads="1"/>
          </p:cNvSpPr>
          <p:nvPr/>
        </p:nvSpPr>
        <p:spPr bwMode="auto">
          <a:xfrm>
            <a:off x="3521075" y="2081213"/>
            <a:ext cx="120332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66"/>
                </a:solidFill>
                <a:latin typeface="Lucida Bright"/>
              </a:rPr>
              <a:t>ITAPS </a:t>
            </a:r>
            <a:br>
              <a:rPr lang="en-US" b="1">
                <a:solidFill>
                  <a:srgbClr val="FF0066"/>
                </a:solidFill>
                <a:latin typeface="Lucida Bright"/>
              </a:rPr>
            </a:br>
            <a:r>
              <a:rPr lang="en-US" b="1">
                <a:solidFill>
                  <a:srgbClr val="FF0066"/>
                </a:solidFill>
                <a:latin typeface="Lucida Bright"/>
              </a:rPr>
              <a:t>Interfaces</a:t>
            </a:r>
          </a:p>
        </p:txBody>
      </p:sp>
      <p:sp>
        <p:nvSpPr>
          <p:cNvPr id="40991" name="Text Box 30"/>
          <p:cNvSpPr txBox="1">
            <a:spLocks noChangeArrowheads="1"/>
          </p:cNvSpPr>
          <p:nvPr/>
        </p:nvSpPr>
        <p:spPr bwMode="auto">
          <a:xfrm>
            <a:off x="617538" y="3565525"/>
            <a:ext cx="15240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solidFill>
                  <a:srgbClr val="FF0066"/>
                </a:solidFill>
                <a:latin typeface="Lucida Bright"/>
              </a:rPr>
              <a:t>Trilinos’</a:t>
            </a:r>
            <a:br>
              <a:rPr lang="en-US" b="1">
                <a:solidFill>
                  <a:srgbClr val="FF0066"/>
                </a:solidFill>
                <a:latin typeface="Lucida Bright"/>
              </a:rPr>
            </a:br>
            <a:r>
              <a:rPr lang="en-US" b="1">
                <a:solidFill>
                  <a:srgbClr val="FF0066"/>
                </a:solidFill>
                <a:latin typeface="Lucida Bright"/>
              </a:rPr>
              <a:t>Stratimikos</a:t>
            </a:r>
          </a:p>
        </p:txBody>
      </p:sp>
      <p:sp>
        <p:nvSpPr>
          <p:cNvPr id="40992" name="Text Box 31"/>
          <p:cNvSpPr txBox="1">
            <a:spLocks noChangeArrowheads="1"/>
          </p:cNvSpPr>
          <p:nvPr/>
        </p:nvSpPr>
        <p:spPr bwMode="auto">
          <a:xfrm>
            <a:off x="2470150" y="3455988"/>
            <a:ext cx="18478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66"/>
                </a:solidFill>
                <a:latin typeface="Lucida Bright"/>
              </a:rPr>
              <a:t>Model Evaluator</a:t>
            </a:r>
          </a:p>
        </p:txBody>
      </p:sp>
      <p:sp>
        <p:nvSpPr>
          <p:cNvPr id="40993" name="AutoShape 32"/>
          <p:cNvSpPr>
            <a:spLocks noChangeArrowheads="1"/>
          </p:cNvSpPr>
          <p:nvPr/>
        </p:nvSpPr>
        <p:spPr bwMode="auto">
          <a:xfrm>
            <a:off x="2133600" y="1600200"/>
            <a:ext cx="533400" cy="304800"/>
          </a:xfrm>
          <a:custGeom>
            <a:avLst/>
            <a:gdLst>
              <a:gd name="T0" fmla="*/ 266700 w 21600"/>
              <a:gd name="T1" fmla="*/ 0 h 21600"/>
              <a:gd name="T2" fmla="*/ 66675 w 21600"/>
              <a:gd name="T3" fmla="*/ 152400 h 21600"/>
              <a:gd name="T4" fmla="*/ 266700 w 21600"/>
              <a:gd name="T5" fmla="*/ 76200 h 21600"/>
              <a:gd name="T6" fmla="*/ 466725 w 21600"/>
              <a:gd name="T7" fmla="*/ 1524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sz="1800"/>
              <a:t>            </a:t>
            </a:r>
          </a:p>
        </p:txBody>
      </p:sp>
      <p:sp>
        <p:nvSpPr>
          <p:cNvPr id="40994" name="Oval 33"/>
          <p:cNvSpPr>
            <a:spLocks noChangeArrowheads="1"/>
          </p:cNvSpPr>
          <p:nvPr/>
        </p:nvSpPr>
        <p:spPr bwMode="auto">
          <a:xfrm>
            <a:off x="2286000" y="1676400"/>
            <a:ext cx="228600" cy="2286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0995" name="AutoShape 34"/>
          <p:cNvCxnSpPr>
            <a:cxnSpLocks noChangeShapeType="1"/>
            <a:stCxn id="40967" idx="2"/>
            <a:endCxn id="40993" idx="0"/>
          </p:cNvCxnSpPr>
          <p:nvPr/>
        </p:nvCxnSpPr>
        <p:spPr bwMode="auto">
          <a:xfrm rot="16200000" flipH="1">
            <a:off x="1404144" y="604044"/>
            <a:ext cx="701675" cy="1290637"/>
          </a:xfrm>
          <a:prstGeom prst="bentConnector3">
            <a:avLst>
              <a:gd name="adj1" fmla="val 49319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40996" name="AutoShape 35"/>
          <p:cNvCxnSpPr>
            <a:cxnSpLocks noChangeShapeType="1"/>
            <a:stCxn id="40986" idx="0"/>
            <a:endCxn id="40994" idx="4"/>
          </p:cNvCxnSpPr>
          <p:nvPr/>
        </p:nvCxnSpPr>
        <p:spPr bwMode="auto">
          <a:xfrm rot="-5400000">
            <a:off x="1524000" y="2628900"/>
            <a:ext cx="1600200" cy="1524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FF0066"/>
            </a:solidFill>
            <a:miter lim="800000"/>
            <a:headEnd/>
            <a:tailEnd/>
          </a:ln>
        </p:spPr>
      </p:cxnSp>
      <p:sp>
        <p:nvSpPr>
          <p:cNvPr id="40997" name="AutoShape 36"/>
          <p:cNvSpPr>
            <a:spLocks noChangeArrowheads="1"/>
          </p:cNvSpPr>
          <p:nvPr/>
        </p:nvSpPr>
        <p:spPr bwMode="auto">
          <a:xfrm>
            <a:off x="1371600" y="5867400"/>
            <a:ext cx="533400" cy="304800"/>
          </a:xfrm>
          <a:custGeom>
            <a:avLst/>
            <a:gdLst>
              <a:gd name="T0" fmla="*/ 266700 w 21600"/>
              <a:gd name="T1" fmla="*/ 0 h 21600"/>
              <a:gd name="T2" fmla="*/ 66675 w 21600"/>
              <a:gd name="T3" fmla="*/ 152400 h 21600"/>
              <a:gd name="T4" fmla="*/ 266700 w 21600"/>
              <a:gd name="T5" fmla="*/ 76200 h 21600"/>
              <a:gd name="T6" fmla="*/ 466725 w 21600"/>
              <a:gd name="T7" fmla="*/ 1524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998" name="Oval 37"/>
          <p:cNvSpPr>
            <a:spLocks noChangeArrowheads="1"/>
          </p:cNvSpPr>
          <p:nvPr/>
        </p:nvSpPr>
        <p:spPr bwMode="auto">
          <a:xfrm>
            <a:off x="1524000" y="5943600"/>
            <a:ext cx="228600" cy="2286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0999" name="AutoShape 38"/>
          <p:cNvCxnSpPr>
            <a:cxnSpLocks noChangeShapeType="1"/>
            <a:stCxn id="40972" idx="1"/>
            <a:endCxn id="40997" idx="0"/>
          </p:cNvCxnSpPr>
          <p:nvPr/>
        </p:nvCxnSpPr>
        <p:spPr bwMode="auto">
          <a:xfrm rot="10800000" flipV="1">
            <a:off x="1638300" y="5372100"/>
            <a:ext cx="952500" cy="495300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41000" name="AutoShape 39"/>
          <p:cNvCxnSpPr>
            <a:cxnSpLocks noChangeShapeType="1"/>
            <a:stCxn id="40969" idx="2"/>
            <a:endCxn id="40998" idx="4"/>
          </p:cNvCxnSpPr>
          <p:nvPr/>
        </p:nvCxnSpPr>
        <p:spPr bwMode="auto">
          <a:xfrm rot="16200000" flipH="1">
            <a:off x="752475" y="5286375"/>
            <a:ext cx="1235075" cy="536575"/>
          </a:xfrm>
          <a:prstGeom prst="bentConnector3">
            <a:avLst>
              <a:gd name="adj1" fmla="val 118509"/>
            </a:avLst>
          </a:prstGeom>
          <a:noFill/>
          <a:ln w="19050">
            <a:solidFill>
              <a:srgbClr val="FF0066"/>
            </a:solidFill>
            <a:miter lim="800000"/>
            <a:headEnd/>
            <a:tailEnd/>
          </a:ln>
        </p:spPr>
      </p:cxnSp>
      <p:sp>
        <p:nvSpPr>
          <p:cNvPr id="41001" name="Text Box 40"/>
          <p:cNvSpPr txBox="1">
            <a:spLocks noChangeArrowheads="1"/>
          </p:cNvSpPr>
          <p:nvPr/>
        </p:nvSpPr>
        <p:spPr bwMode="auto">
          <a:xfrm>
            <a:off x="863600" y="1335088"/>
            <a:ext cx="1370013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b="1">
                <a:solidFill>
                  <a:srgbClr val="FF0066"/>
                </a:solidFill>
                <a:latin typeface="Lucida Bright"/>
              </a:rPr>
              <a:t>Dakota</a:t>
            </a:r>
            <a:br>
              <a:rPr lang="en-US" b="1">
                <a:solidFill>
                  <a:srgbClr val="FF0066"/>
                </a:solidFill>
                <a:latin typeface="Lucida Bright"/>
              </a:rPr>
            </a:br>
            <a:r>
              <a:rPr lang="en-US" b="1">
                <a:solidFill>
                  <a:srgbClr val="FF0066"/>
                </a:solidFill>
                <a:latin typeface="Lucida Bright"/>
              </a:rPr>
              <a:t>Application</a:t>
            </a:r>
            <a:br>
              <a:rPr lang="en-US" b="1">
                <a:solidFill>
                  <a:srgbClr val="FF0066"/>
                </a:solidFill>
                <a:latin typeface="Lucida Bright"/>
              </a:rPr>
            </a:br>
            <a:r>
              <a:rPr lang="en-US" b="1">
                <a:solidFill>
                  <a:srgbClr val="FF0066"/>
                </a:solidFill>
                <a:latin typeface="Lucida Bright"/>
              </a:rPr>
              <a:t>Interface</a:t>
            </a:r>
          </a:p>
        </p:txBody>
      </p:sp>
      <p:sp>
        <p:nvSpPr>
          <p:cNvPr id="41002" name="Text Box 41"/>
          <p:cNvSpPr txBox="1">
            <a:spLocks noChangeArrowheads="1"/>
          </p:cNvSpPr>
          <p:nvPr/>
        </p:nvSpPr>
        <p:spPr bwMode="auto">
          <a:xfrm>
            <a:off x="1836738" y="5630863"/>
            <a:ext cx="1096962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66"/>
                </a:solidFill>
                <a:latin typeface="Lucida Bright"/>
              </a:rPr>
              <a:t>Finite</a:t>
            </a:r>
            <a:br>
              <a:rPr lang="en-US" b="1">
                <a:solidFill>
                  <a:srgbClr val="FF0066"/>
                </a:solidFill>
                <a:latin typeface="Lucida Bright"/>
              </a:rPr>
            </a:br>
            <a:r>
              <a:rPr lang="en-US" b="1">
                <a:solidFill>
                  <a:srgbClr val="FF0066"/>
                </a:solidFill>
                <a:latin typeface="Lucida Bright"/>
              </a:rPr>
              <a:t>Element</a:t>
            </a:r>
            <a:br>
              <a:rPr lang="en-US" b="1">
                <a:solidFill>
                  <a:srgbClr val="FF0066"/>
                </a:solidFill>
                <a:latin typeface="Lucida Bright"/>
              </a:rPr>
            </a:br>
            <a:r>
              <a:rPr lang="en-US" b="1">
                <a:solidFill>
                  <a:srgbClr val="FF0066"/>
                </a:solidFill>
                <a:latin typeface="Lucida Bright"/>
              </a:rPr>
              <a:t>Interface</a:t>
            </a:r>
          </a:p>
        </p:txBody>
      </p:sp>
      <p:cxnSp>
        <p:nvCxnSpPr>
          <p:cNvPr id="41003" name="AutoShape 42"/>
          <p:cNvCxnSpPr>
            <a:cxnSpLocks noChangeShapeType="1"/>
            <a:stCxn id="40966" idx="0"/>
          </p:cNvCxnSpPr>
          <p:nvPr/>
        </p:nvCxnSpPr>
        <p:spPr bwMode="auto">
          <a:xfrm rot="5400000" flipH="1">
            <a:off x="6460331" y="2856707"/>
            <a:ext cx="676275" cy="2125662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cxnSp>
      <p:cxnSp>
        <p:nvCxnSpPr>
          <p:cNvPr id="41004" name="AutoShape 43"/>
          <p:cNvCxnSpPr>
            <a:cxnSpLocks noChangeShapeType="1"/>
            <a:stCxn id="40978" idx="0"/>
          </p:cNvCxnSpPr>
          <p:nvPr/>
        </p:nvCxnSpPr>
        <p:spPr bwMode="auto">
          <a:xfrm rot="5400000" flipV="1">
            <a:off x="3867150" y="1657350"/>
            <a:ext cx="1371600" cy="2476500"/>
          </a:xfrm>
          <a:prstGeom prst="bentConnector4">
            <a:avLst>
              <a:gd name="adj1" fmla="val -16667"/>
              <a:gd name="adj2" fmla="val 76667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41005" name="AutoShape 44"/>
          <p:cNvSpPr>
            <a:spLocks noChangeArrowheads="1"/>
          </p:cNvSpPr>
          <p:nvPr/>
        </p:nvSpPr>
        <p:spPr bwMode="auto">
          <a:xfrm>
            <a:off x="8077200" y="2590800"/>
            <a:ext cx="533400" cy="304800"/>
          </a:xfrm>
          <a:custGeom>
            <a:avLst/>
            <a:gdLst>
              <a:gd name="T0" fmla="*/ 266700 w 21600"/>
              <a:gd name="T1" fmla="*/ 0 h 21600"/>
              <a:gd name="T2" fmla="*/ 66675 w 21600"/>
              <a:gd name="T3" fmla="*/ 152400 h 21600"/>
              <a:gd name="T4" fmla="*/ 266700 w 21600"/>
              <a:gd name="T5" fmla="*/ 76200 h 21600"/>
              <a:gd name="T6" fmla="*/ 466725 w 21600"/>
              <a:gd name="T7" fmla="*/ 1524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06" name="Oval 45"/>
          <p:cNvSpPr>
            <a:spLocks noChangeArrowheads="1"/>
          </p:cNvSpPr>
          <p:nvPr/>
        </p:nvSpPr>
        <p:spPr bwMode="auto">
          <a:xfrm>
            <a:off x="8229600" y="2667000"/>
            <a:ext cx="228600" cy="2286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1007" name="AutoShape 46"/>
          <p:cNvCxnSpPr>
            <a:cxnSpLocks noChangeShapeType="1"/>
            <a:stCxn id="40965" idx="2"/>
            <a:endCxn id="41005" idx="0"/>
          </p:cNvCxnSpPr>
          <p:nvPr/>
        </p:nvCxnSpPr>
        <p:spPr bwMode="auto">
          <a:xfrm rot="16200000" flipH="1">
            <a:off x="7615237" y="1862138"/>
            <a:ext cx="625475" cy="831850"/>
          </a:xfrm>
          <a:prstGeom prst="bentConnector3">
            <a:avLst>
              <a:gd name="adj1" fmla="val 49241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41008" name="AutoShape 47"/>
          <p:cNvCxnSpPr>
            <a:cxnSpLocks noChangeShapeType="1"/>
            <a:stCxn id="41010" idx="0"/>
            <a:endCxn id="41006" idx="4"/>
          </p:cNvCxnSpPr>
          <p:nvPr/>
        </p:nvCxnSpPr>
        <p:spPr bwMode="auto">
          <a:xfrm rot="-5400000">
            <a:off x="8191500" y="3048000"/>
            <a:ext cx="304800" cy="0"/>
          </a:xfrm>
          <a:prstGeom prst="straightConnector1">
            <a:avLst/>
          </a:prstGeom>
          <a:noFill/>
          <a:ln w="19050">
            <a:solidFill>
              <a:srgbClr val="FF0066"/>
            </a:solidFill>
            <a:round/>
            <a:headEnd/>
            <a:tailEnd/>
          </a:ln>
        </p:spPr>
      </p:cxnSp>
      <p:sp>
        <p:nvSpPr>
          <p:cNvPr id="41009" name="Text Box 48"/>
          <p:cNvSpPr txBox="1">
            <a:spLocks noChangeArrowheads="1"/>
          </p:cNvSpPr>
          <p:nvPr/>
        </p:nvSpPr>
        <p:spPr bwMode="auto">
          <a:xfrm>
            <a:off x="7488238" y="2528888"/>
            <a:ext cx="628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66"/>
                </a:solidFill>
                <a:latin typeface="Lucida Bright"/>
              </a:rPr>
              <a:t>XML</a:t>
            </a:r>
          </a:p>
        </p:txBody>
      </p:sp>
      <p:sp>
        <p:nvSpPr>
          <p:cNvPr id="41010" name="AutoShape 49"/>
          <p:cNvSpPr>
            <a:spLocks noChangeArrowheads="1"/>
          </p:cNvSpPr>
          <p:nvPr/>
        </p:nvSpPr>
        <p:spPr bwMode="auto">
          <a:xfrm>
            <a:off x="7772400" y="3200400"/>
            <a:ext cx="1143000" cy="3048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1" name="AutoShape 50"/>
          <p:cNvSpPr>
            <a:spLocks noChangeArrowheads="1"/>
          </p:cNvSpPr>
          <p:nvPr/>
        </p:nvSpPr>
        <p:spPr bwMode="auto">
          <a:xfrm>
            <a:off x="4800600" y="5791200"/>
            <a:ext cx="533400" cy="304800"/>
          </a:xfrm>
          <a:custGeom>
            <a:avLst/>
            <a:gdLst>
              <a:gd name="T0" fmla="*/ 266700 w 21600"/>
              <a:gd name="T1" fmla="*/ 0 h 21600"/>
              <a:gd name="T2" fmla="*/ 66675 w 21600"/>
              <a:gd name="T3" fmla="*/ 152400 h 21600"/>
              <a:gd name="T4" fmla="*/ 266700 w 21600"/>
              <a:gd name="T5" fmla="*/ 76200 h 21600"/>
              <a:gd name="T6" fmla="*/ 466725 w 21600"/>
              <a:gd name="T7" fmla="*/ 1524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2" name="Oval 51"/>
          <p:cNvSpPr>
            <a:spLocks noChangeArrowheads="1"/>
          </p:cNvSpPr>
          <p:nvPr/>
        </p:nvSpPr>
        <p:spPr bwMode="auto">
          <a:xfrm>
            <a:off x="4953000" y="5867400"/>
            <a:ext cx="228600" cy="2286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1013" name="AutoShape 52"/>
          <p:cNvCxnSpPr>
            <a:cxnSpLocks noChangeShapeType="1"/>
            <a:stCxn id="40975" idx="3"/>
            <a:endCxn id="41011" idx="0"/>
          </p:cNvCxnSpPr>
          <p:nvPr/>
        </p:nvCxnSpPr>
        <p:spPr bwMode="auto">
          <a:xfrm>
            <a:off x="4548188" y="5570538"/>
            <a:ext cx="519112" cy="220662"/>
          </a:xfrm>
          <a:prstGeom prst="bentConnector2">
            <a:avLst/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41014" name="AutoShape 53"/>
          <p:cNvCxnSpPr>
            <a:cxnSpLocks noChangeShapeType="1"/>
            <a:stCxn id="40976" idx="3"/>
            <a:endCxn id="41012" idx="4"/>
          </p:cNvCxnSpPr>
          <p:nvPr/>
        </p:nvCxnSpPr>
        <p:spPr bwMode="auto">
          <a:xfrm flipH="1">
            <a:off x="5067300" y="4800600"/>
            <a:ext cx="1038225" cy="1295400"/>
          </a:xfrm>
          <a:prstGeom prst="bentConnector4">
            <a:avLst>
              <a:gd name="adj1" fmla="val -21102"/>
              <a:gd name="adj2" fmla="val 117648"/>
            </a:avLst>
          </a:prstGeom>
          <a:noFill/>
          <a:ln w="19050">
            <a:solidFill>
              <a:srgbClr val="FF0066"/>
            </a:solidFill>
            <a:miter lim="800000"/>
            <a:headEnd/>
            <a:tailEnd/>
          </a:ln>
        </p:spPr>
      </p:cxnSp>
      <p:sp>
        <p:nvSpPr>
          <p:cNvPr id="41015" name="Text Box 54"/>
          <p:cNvSpPr txBox="1">
            <a:spLocks noChangeArrowheads="1"/>
          </p:cNvSpPr>
          <p:nvPr/>
        </p:nvSpPr>
        <p:spPr bwMode="auto">
          <a:xfrm>
            <a:off x="5257800" y="5689600"/>
            <a:ext cx="1046163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66"/>
                </a:solidFill>
                <a:latin typeface="Lucida Bright"/>
              </a:rPr>
              <a:t>&lt;Scalar&gt;</a:t>
            </a:r>
          </a:p>
        </p:txBody>
      </p:sp>
      <p:sp>
        <p:nvSpPr>
          <p:cNvPr id="41016" name="Text Box 55"/>
          <p:cNvSpPr txBox="1">
            <a:spLocks noChangeArrowheads="1"/>
          </p:cNvSpPr>
          <p:nvPr/>
        </p:nvSpPr>
        <p:spPr bwMode="auto">
          <a:xfrm>
            <a:off x="4419600" y="1155700"/>
            <a:ext cx="114141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400" i="1">
                <a:latin typeface="Lucida Bright"/>
              </a:rPr>
              <a:t>Mesh File</a:t>
            </a:r>
          </a:p>
        </p:txBody>
      </p:sp>
      <p:sp>
        <p:nvSpPr>
          <p:cNvPr id="41017" name="AutoShape 56"/>
          <p:cNvSpPr>
            <a:spLocks noChangeArrowheads="1"/>
          </p:cNvSpPr>
          <p:nvPr/>
        </p:nvSpPr>
        <p:spPr bwMode="auto">
          <a:xfrm>
            <a:off x="4343400" y="304800"/>
            <a:ext cx="533400" cy="304800"/>
          </a:xfrm>
          <a:custGeom>
            <a:avLst/>
            <a:gdLst>
              <a:gd name="T0" fmla="*/ 266700 w 21600"/>
              <a:gd name="T1" fmla="*/ 0 h 21600"/>
              <a:gd name="T2" fmla="*/ 66675 w 21600"/>
              <a:gd name="T3" fmla="*/ 152400 h 21600"/>
              <a:gd name="T4" fmla="*/ 266700 w 21600"/>
              <a:gd name="T5" fmla="*/ 76200 h 21600"/>
              <a:gd name="T6" fmla="*/ 466725 w 21600"/>
              <a:gd name="T7" fmla="*/ 1524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5400" y="10800"/>
                </a:moveTo>
                <a:cubicBezTo>
                  <a:pt x="5400" y="7817"/>
                  <a:pt x="7817" y="5400"/>
                  <a:pt x="10800" y="5400"/>
                </a:cubicBezTo>
                <a:cubicBezTo>
                  <a:pt x="13782" y="5400"/>
                  <a:pt x="16199" y="7817"/>
                  <a:pt x="16199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lose/>
              </a:path>
            </a:pathLst>
          </a:custGeom>
          <a:solidFill>
            <a:srgbClr val="FF00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018" name="Oval 57"/>
          <p:cNvSpPr>
            <a:spLocks noChangeArrowheads="1"/>
          </p:cNvSpPr>
          <p:nvPr/>
        </p:nvSpPr>
        <p:spPr bwMode="auto">
          <a:xfrm>
            <a:off x="4495800" y="381000"/>
            <a:ext cx="228600" cy="228600"/>
          </a:xfrm>
          <a:prstGeom prst="ellipse">
            <a:avLst/>
          </a:prstGeom>
          <a:solidFill>
            <a:srgbClr val="FF00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1019" name="AutoShape 58"/>
          <p:cNvCxnSpPr>
            <a:cxnSpLocks noChangeShapeType="1"/>
            <a:stCxn id="40964" idx="3"/>
            <a:endCxn id="41017" idx="0"/>
          </p:cNvCxnSpPr>
          <p:nvPr/>
        </p:nvCxnSpPr>
        <p:spPr bwMode="auto">
          <a:xfrm flipV="1">
            <a:off x="3913188" y="304800"/>
            <a:ext cx="696912" cy="715963"/>
          </a:xfrm>
          <a:prstGeom prst="bentConnector4">
            <a:avLst>
              <a:gd name="adj1" fmla="val 30069"/>
              <a:gd name="adj2" fmla="val 131931"/>
            </a:avLst>
          </a:prstGeom>
          <a:noFill/>
          <a:ln w="19050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41020" name="AutoShape 59"/>
          <p:cNvCxnSpPr>
            <a:cxnSpLocks noChangeShapeType="1"/>
            <a:stCxn id="41022" idx="0"/>
            <a:endCxn id="41018" idx="4"/>
          </p:cNvCxnSpPr>
          <p:nvPr/>
        </p:nvCxnSpPr>
        <p:spPr bwMode="auto">
          <a:xfrm rot="5400000" flipH="1">
            <a:off x="4483100" y="736600"/>
            <a:ext cx="558800" cy="304800"/>
          </a:xfrm>
          <a:prstGeom prst="bentConnector3">
            <a:avLst>
              <a:gd name="adj1" fmla="val 50000"/>
            </a:avLst>
          </a:prstGeom>
          <a:noFill/>
          <a:ln w="19050">
            <a:solidFill>
              <a:srgbClr val="FF0066"/>
            </a:solidFill>
            <a:miter lim="800000"/>
            <a:headEnd/>
            <a:tailEnd/>
          </a:ln>
        </p:spPr>
      </p:cxnSp>
      <p:sp>
        <p:nvSpPr>
          <p:cNvPr id="41021" name="Text Box 60"/>
          <p:cNvSpPr txBox="1">
            <a:spLocks noChangeArrowheads="1"/>
          </p:cNvSpPr>
          <p:nvPr/>
        </p:nvSpPr>
        <p:spPr bwMode="auto">
          <a:xfrm>
            <a:off x="3262313" y="184150"/>
            <a:ext cx="1128712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b="1">
                <a:solidFill>
                  <a:srgbClr val="FF0066"/>
                </a:solidFill>
                <a:latin typeface="Lucida Bright"/>
              </a:rPr>
              <a:t>Mesh I/O</a:t>
            </a:r>
            <a:br>
              <a:rPr lang="en-US" b="1">
                <a:solidFill>
                  <a:srgbClr val="FF0066"/>
                </a:solidFill>
                <a:latin typeface="Lucida Bright"/>
              </a:rPr>
            </a:br>
            <a:r>
              <a:rPr lang="en-US" b="1">
                <a:solidFill>
                  <a:srgbClr val="FF0066"/>
                </a:solidFill>
                <a:latin typeface="Lucida Bright"/>
              </a:rPr>
              <a:t>Interface</a:t>
            </a:r>
          </a:p>
        </p:txBody>
      </p:sp>
      <p:sp>
        <p:nvSpPr>
          <p:cNvPr id="41022" name="AutoShape 61"/>
          <p:cNvSpPr>
            <a:spLocks noChangeArrowheads="1"/>
          </p:cNvSpPr>
          <p:nvPr/>
        </p:nvSpPr>
        <p:spPr bwMode="auto">
          <a:xfrm>
            <a:off x="4343400" y="1168400"/>
            <a:ext cx="1143000" cy="304800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2743200" y="2057400"/>
            <a:ext cx="2133600" cy="6096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ITAPS Project and its Goals</a:t>
            </a:r>
          </a:p>
        </p:txBody>
      </p:sp>
      <p:sp>
        <p:nvSpPr>
          <p:cNvPr id="43010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/>
          <a:p>
            <a:fld id="{4CBE274B-4FAD-44C2-B34F-7E49EB8388AF}" type="slidenum">
              <a:rPr lang="en-US" smtClean="0"/>
              <a:pPr/>
              <a:t>21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7086600" cy="1141413"/>
          </a:xfrm>
        </p:spPr>
        <p:txBody>
          <a:bodyPr/>
          <a:lstStyle/>
          <a:p>
            <a:pPr eaLnBrk="1" hangingPunct="1"/>
            <a:r>
              <a:rPr lang="en-US" smtClean="0"/>
              <a:t>Interoperable Technologies for Advanced Petascale Simulations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447800"/>
            <a:ext cx="6705600" cy="48768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defRPr/>
            </a:pPr>
            <a:r>
              <a:rPr lang="en-US" sz="2400" dirty="0" smtClean="0">
                <a:solidFill>
                  <a:schemeClr val="accent2"/>
                </a:solidFill>
              </a:rPr>
              <a:t>DOE </a:t>
            </a:r>
            <a:r>
              <a:rPr lang="en-US" sz="2400" dirty="0" err="1" smtClean="0">
                <a:solidFill>
                  <a:schemeClr val="accent2"/>
                </a:solidFill>
              </a:rPr>
              <a:t>SciDAC</a:t>
            </a:r>
            <a:r>
              <a:rPr lang="en-US" sz="2400" dirty="0" smtClean="0">
                <a:solidFill>
                  <a:schemeClr val="accent2"/>
                </a:solidFill>
              </a:rPr>
              <a:t> Center </a:t>
            </a:r>
            <a:br>
              <a:rPr lang="en-US" sz="2400" dirty="0" smtClean="0">
                <a:solidFill>
                  <a:schemeClr val="accent2"/>
                </a:solidFill>
              </a:rPr>
            </a:br>
            <a:r>
              <a:rPr lang="en-US" sz="2400" dirty="0" smtClean="0">
                <a:solidFill>
                  <a:schemeClr val="accent2"/>
                </a:solidFill>
              </a:rPr>
              <a:t>(Scientific Discovery through Advanced Computing)</a:t>
            </a:r>
          </a:p>
          <a:p>
            <a:pPr eaLnBrk="1" hangingPunct="1">
              <a:defRPr/>
            </a:pPr>
            <a:endParaRPr lang="en-US" sz="2000" dirty="0" smtClean="0">
              <a:solidFill>
                <a:schemeClr val="accent2"/>
              </a:solidFill>
            </a:endParaRPr>
          </a:p>
          <a:p>
            <a:pPr eaLnBrk="1" hangingPunct="1">
              <a:defRPr/>
            </a:pPr>
            <a:r>
              <a:rPr lang="en-US" sz="2400" dirty="0" smtClean="0">
                <a:solidFill>
                  <a:schemeClr val="accent2"/>
                </a:solidFill>
              </a:rPr>
              <a:t>ITAPS Goals</a:t>
            </a:r>
          </a:p>
          <a:p>
            <a:pPr lvl="1" eaLnBrk="1" hangingPunct="1">
              <a:defRPr/>
            </a:pPr>
            <a:r>
              <a:rPr lang="en-US" sz="2000" dirty="0" smtClean="0"/>
              <a:t>Improve applications’ ability to take advantage of state-of-the-art meshing and geometry tools.</a:t>
            </a:r>
          </a:p>
          <a:p>
            <a:pPr lvl="1" eaLnBrk="1" hangingPunct="1">
              <a:defRPr/>
            </a:pPr>
            <a:r>
              <a:rPr lang="en-US" sz="2000" dirty="0" smtClean="0"/>
              <a:t>Develop the next generation of meshing and geometry tools for </a:t>
            </a:r>
            <a:r>
              <a:rPr lang="en-US" sz="2000" dirty="0" err="1" smtClean="0"/>
              <a:t>petascale</a:t>
            </a:r>
            <a:r>
              <a:rPr lang="en-US" sz="2000" dirty="0" smtClean="0"/>
              <a:t> computing.</a:t>
            </a:r>
          </a:p>
          <a:p>
            <a:pPr lvl="1" eaLnBrk="1" hangingPunct="1">
              <a:defRPr/>
            </a:pPr>
            <a:endParaRPr lang="en-US" sz="2000" dirty="0" smtClean="0"/>
          </a:p>
          <a:p>
            <a:pPr eaLnBrk="1" hangingPunct="1">
              <a:defRPr/>
            </a:pPr>
            <a:r>
              <a:rPr lang="en-US" sz="2400" dirty="0" smtClean="0">
                <a:solidFill>
                  <a:schemeClr val="accent2"/>
                </a:solidFill>
              </a:rPr>
              <a:t>Technology Focus Areas</a:t>
            </a:r>
          </a:p>
          <a:p>
            <a:pPr lvl="1" eaLnBrk="1" hangingPunct="1">
              <a:defRPr/>
            </a:pPr>
            <a:r>
              <a:rPr lang="en-US" sz="2000" dirty="0" smtClean="0"/>
              <a:t>Complex geometry</a:t>
            </a:r>
          </a:p>
          <a:p>
            <a:pPr lvl="1" eaLnBrk="1" hangingPunct="1">
              <a:defRPr/>
            </a:pPr>
            <a:r>
              <a:rPr lang="en-US" sz="2000" dirty="0" smtClean="0"/>
              <a:t>High quality meshes and </a:t>
            </a:r>
            <a:r>
              <a:rPr lang="en-US" sz="2000" dirty="0" err="1" smtClean="0"/>
              <a:t>adaptivity</a:t>
            </a:r>
            <a:endParaRPr lang="en-US" sz="2000" dirty="0" smtClean="0"/>
          </a:p>
          <a:p>
            <a:pPr lvl="1" eaLnBrk="1" hangingPunct="1">
              <a:defRPr/>
            </a:pPr>
            <a:r>
              <a:rPr lang="en-US" sz="2000" dirty="0" smtClean="0"/>
              <a:t>Coupled phenomenon</a:t>
            </a:r>
          </a:p>
          <a:p>
            <a:pPr lvl="1" eaLnBrk="1" hangingPunct="1">
              <a:defRPr/>
            </a:pPr>
            <a:r>
              <a:rPr lang="en-US" sz="2000" dirty="0" smtClean="0"/>
              <a:t>Dynamic mesh calculations</a:t>
            </a:r>
          </a:p>
          <a:p>
            <a:pPr lvl="1" eaLnBrk="1" hangingPunct="1">
              <a:defRPr/>
            </a:pPr>
            <a:r>
              <a:rPr lang="en-US" sz="2000" dirty="0" err="1" smtClean="0"/>
              <a:t>Tera/Petascale</a:t>
            </a:r>
            <a:r>
              <a:rPr lang="en-US" sz="2000" dirty="0" smtClean="0"/>
              <a:t> computing</a:t>
            </a:r>
          </a:p>
        </p:txBody>
      </p:sp>
      <p:pic>
        <p:nvPicPr>
          <p:cNvPr id="44035" name="Picture 6"/>
          <p:cNvPicPr>
            <a:picLocks noChangeAspect="1" noChangeArrowheads="1"/>
          </p:cNvPicPr>
          <p:nvPr/>
        </p:nvPicPr>
        <p:blipFill>
          <a:blip r:embed="rId2"/>
          <a:srcRect r="18669"/>
          <a:stretch>
            <a:fillRect/>
          </a:stretch>
        </p:blipFill>
        <p:spPr bwMode="auto">
          <a:xfrm>
            <a:off x="6913563" y="4365625"/>
            <a:ext cx="2230437" cy="249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7" descr="aniso-24-fron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48500" y="1155700"/>
            <a:ext cx="1866900" cy="273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4038600"/>
            <a:ext cx="2138363" cy="208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ITAPS uses a component-based approach to technology development.</a:t>
            </a:r>
          </a:p>
        </p:txBody>
      </p:sp>
      <p:sp>
        <p:nvSpPr>
          <p:cNvPr id="66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6477000" cy="472440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Develop and deploy key mesh, geometry and field manipulation </a:t>
            </a:r>
            <a:r>
              <a:rPr lang="en-US" dirty="0" smtClean="0">
                <a:solidFill>
                  <a:srgbClr val="FF0000"/>
                </a:solidFill>
              </a:rPr>
              <a:t>component services </a:t>
            </a:r>
            <a:r>
              <a:rPr lang="en-US" dirty="0" smtClean="0"/>
              <a:t>needed for </a:t>
            </a:r>
            <a:r>
              <a:rPr lang="en-US" dirty="0" err="1" smtClean="0"/>
              <a:t>petascale</a:t>
            </a:r>
            <a:r>
              <a:rPr lang="en-US" dirty="0" smtClean="0"/>
              <a:t> computing applications.</a:t>
            </a:r>
          </a:p>
          <a:p>
            <a:pPr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Develop advanced functionality </a:t>
            </a:r>
            <a:r>
              <a:rPr lang="en-US" dirty="0" smtClean="0">
                <a:solidFill>
                  <a:srgbClr val="FF0000"/>
                </a:solidFill>
              </a:rPr>
              <a:t>integrated services</a:t>
            </a:r>
            <a:r>
              <a:rPr lang="en-US" dirty="0" smtClean="0"/>
              <a:t> to support application needs.</a:t>
            </a:r>
          </a:p>
          <a:p>
            <a:pPr lvl="1" eaLnBrk="1" hangingPunct="1">
              <a:defRPr/>
            </a:pPr>
            <a:r>
              <a:rPr lang="en-US" dirty="0" smtClean="0"/>
              <a:t>Combine component services together.</a:t>
            </a:r>
          </a:p>
          <a:p>
            <a:pPr lvl="1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Unify tools with </a:t>
            </a:r>
            <a:r>
              <a:rPr lang="en-US" dirty="0" smtClean="0">
                <a:solidFill>
                  <a:srgbClr val="FF0000"/>
                </a:solidFill>
              </a:rPr>
              <a:t>common interfaces </a:t>
            </a:r>
            <a:r>
              <a:rPr lang="en-US" dirty="0" smtClean="0"/>
              <a:t>and data model to enable interoperability.</a:t>
            </a:r>
          </a:p>
          <a:p>
            <a:pPr lvl="1" eaLnBrk="1" hangingPunct="1">
              <a:defRPr/>
            </a:pPr>
            <a:r>
              <a:rPr lang="en-US" dirty="0" smtClean="0"/>
              <a:t>Interfaces are implemented on top of existing mesh databases.</a:t>
            </a:r>
          </a:p>
        </p:txBody>
      </p:sp>
      <p:sp>
        <p:nvSpPr>
          <p:cNvPr id="4505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068AF03-381E-407A-A4B7-E75D57E84838}" type="slidenum">
              <a:rPr lang="en-US" smtClean="0"/>
              <a:pPr/>
              <a:t>23</a:t>
            </a:fld>
            <a:endParaRPr lang="en-US" smtClean="0"/>
          </a:p>
        </p:txBody>
      </p:sp>
      <p:sp>
        <p:nvSpPr>
          <p:cNvPr id="45060" name="Line 4"/>
          <p:cNvSpPr>
            <a:spLocks noChangeShapeType="1"/>
          </p:cNvSpPr>
          <p:nvPr/>
        </p:nvSpPr>
        <p:spPr bwMode="auto">
          <a:xfrm flipH="1">
            <a:off x="8272463" y="1695450"/>
            <a:ext cx="33337" cy="4114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7650163" y="5226050"/>
            <a:ext cx="1273175" cy="6508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latin typeface="Arial" charset="0"/>
              </a:rPr>
              <a:t>Common</a:t>
            </a:r>
          </a:p>
          <a:p>
            <a:pPr algn="ctr"/>
            <a:r>
              <a:rPr lang="en-US" sz="1800" b="1">
                <a:latin typeface="Arial" charset="0"/>
              </a:rPr>
              <a:t>Interfaces</a:t>
            </a:r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7554913" y="3489325"/>
            <a:ext cx="1463675" cy="650875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latin typeface="Arial" charset="0"/>
              </a:rPr>
              <a:t>Component</a:t>
            </a:r>
          </a:p>
          <a:p>
            <a:pPr algn="ctr"/>
            <a:r>
              <a:rPr lang="en-US" sz="1800" b="1">
                <a:latin typeface="Arial" charset="0"/>
              </a:rPr>
              <a:t>Services</a:t>
            </a:r>
            <a:endParaRPr lang="en-US" sz="1800" b="1" i="1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45063" name="Text Box 7"/>
          <p:cNvSpPr txBox="1">
            <a:spLocks noChangeArrowheads="1"/>
          </p:cNvSpPr>
          <p:nvPr/>
        </p:nvSpPr>
        <p:spPr bwMode="auto">
          <a:xfrm>
            <a:off x="7637463" y="1676400"/>
            <a:ext cx="1298575" cy="925513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latin typeface="Arial" charset="0"/>
              </a:rPr>
              <a:t>Petascale</a:t>
            </a:r>
          </a:p>
          <a:p>
            <a:pPr algn="ctr"/>
            <a:r>
              <a:rPr lang="en-US" sz="1800" b="1">
                <a:latin typeface="Arial" charset="0"/>
              </a:rPr>
              <a:t>Integrated</a:t>
            </a:r>
          </a:p>
          <a:p>
            <a:pPr algn="ctr"/>
            <a:r>
              <a:rPr lang="en-US" sz="1800" b="1">
                <a:latin typeface="Arial" charset="0"/>
              </a:rPr>
              <a:t>Tools</a:t>
            </a:r>
            <a:endParaRPr lang="en-US" sz="1800" b="1" i="1">
              <a:solidFill>
                <a:schemeClr val="accent2"/>
              </a:solidFill>
              <a:latin typeface="Arial" charset="0"/>
            </a:endParaRPr>
          </a:p>
        </p:txBody>
      </p:sp>
      <p:sp>
        <p:nvSpPr>
          <p:cNvPr id="45064" name="Text Box 8"/>
          <p:cNvSpPr txBox="1">
            <a:spLocks noChangeArrowheads="1"/>
          </p:cNvSpPr>
          <p:nvPr/>
        </p:nvSpPr>
        <p:spPr bwMode="auto">
          <a:xfrm>
            <a:off x="7737475" y="2838450"/>
            <a:ext cx="1098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1800" b="1" i="1">
                <a:solidFill>
                  <a:schemeClr val="accent2"/>
                </a:solidFill>
                <a:latin typeface="Arial" charset="0"/>
              </a:rPr>
              <a:t>Build on</a:t>
            </a:r>
          </a:p>
        </p:txBody>
      </p:sp>
      <p:sp>
        <p:nvSpPr>
          <p:cNvPr id="45065" name="Text Box 9"/>
          <p:cNvSpPr txBox="1">
            <a:spLocks noChangeArrowheads="1"/>
          </p:cNvSpPr>
          <p:nvPr/>
        </p:nvSpPr>
        <p:spPr bwMode="auto">
          <a:xfrm>
            <a:off x="7597775" y="4362450"/>
            <a:ext cx="13779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1800" b="1" i="1">
                <a:solidFill>
                  <a:schemeClr val="accent2"/>
                </a:solidFill>
                <a:latin typeface="Arial" charset="0"/>
              </a:rPr>
              <a:t>Are unified</a:t>
            </a:r>
          </a:p>
          <a:p>
            <a:pPr algn="ctr" eaLnBrk="0" hangingPunct="0"/>
            <a:r>
              <a:rPr lang="en-US" sz="1800" b="1" i="1">
                <a:solidFill>
                  <a:schemeClr val="accent2"/>
                </a:solidFill>
                <a:latin typeface="Arial" charset="0"/>
              </a:rPr>
              <a:t>by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92324AC-734F-4356-9B27-1703194F667B}" type="slidenum">
              <a:rPr lang="en-US" smtClean="0"/>
              <a:pPr/>
              <a:t>24</a:t>
            </a:fld>
            <a:endParaRPr lang="en-US" smtClean="0"/>
          </a:p>
        </p:txBody>
      </p:sp>
      <p:sp>
        <p:nvSpPr>
          <p:cNvPr id="46082" name="AutoShape 3"/>
          <p:cNvSpPr>
            <a:spLocks noChangeArrowheads="1"/>
          </p:cNvSpPr>
          <p:nvPr/>
        </p:nvSpPr>
        <p:spPr bwMode="auto">
          <a:xfrm>
            <a:off x="6854825" y="2657475"/>
            <a:ext cx="914400" cy="685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3" name="AutoShape 4"/>
          <p:cNvSpPr>
            <a:spLocks noChangeArrowheads="1"/>
          </p:cNvSpPr>
          <p:nvPr/>
        </p:nvSpPr>
        <p:spPr bwMode="auto">
          <a:xfrm>
            <a:off x="4784725" y="4333875"/>
            <a:ext cx="914400" cy="685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4" name="Rectangle 5"/>
          <p:cNvSpPr>
            <a:spLocks noChangeArrowheads="1"/>
          </p:cNvSpPr>
          <p:nvPr/>
        </p:nvSpPr>
        <p:spPr bwMode="auto">
          <a:xfrm>
            <a:off x="4873625" y="3978275"/>
            <a:ext cx="841375" cy="457200"/>
          </a:xfrm>
          <a:prstGeom prst="rect">
            <a:avLst/>
          </a:prstGeom>
          <a:solidFill>
            <a:srgbClr val="3333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5" name="Line 6"/>
          <p:cNvSpPr>
            <a:spLocks noChangeShapeType="1"/>
          </p:cNvSpPr>
          <p:nvPr/>
        </p:nvSpPr>
        <p:spPr bwMode="auto">
          <a:xfrm>
            <a:off x="5078413" y="4024313"/>
            <a:ext cx="182562" cy="228600"/>
          </a:xfrm>
          <a:prstGeom prst="line">
            <a:avLst/>
          </a:prstGeom>
          <a:noFill/>
          <a:ln w="12700">
            <a:solidFill>
              <a:srgbClr val="61F56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6" name="Line 7"/>
          <p:cNvSpPr>
            <a:spLocks noChangeShapeType="1"/>
          </p:cNvSpPr>
          <p:nvPr/>
        </p:nvSpPr>
        <p:spPr bwMode="auto">
          <a:xfrm flipV="1">
            <a:off x="5078413" y="4252913"/>
            <a:ext cx="182562" cy="114300"/>
          </a:xfrm>
          <a:prstGeom prst="line">
            <a:avLst/>
          </a:prstGeom>
          <a:noFill/>
          <a:ln w="12700">
            <a:solidFill>
              <a:srgbClr val="61F56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7" name="Line 8"/>
          <p:cNvSpPr>
            <a:spLocks noChangeShapeType="1"/>
          </p:cNvSpPr>
          <p:nvPr/>
        </p:nvSpPr>
        <p:spPr bwMode="auto">
          <a:xfrm flipH="1" flipV="1">
            <a:off x="5022850" y="4206875"/>
            <a:ext cx="220663" cy="46038"/>
          </a:xfrm>
          <a:prstGeom prst="line">
            <a:avLst/>
          </a:prstGeom>
          <a:noFill/>
          <a:ln w="12700">
            <a:solidFill>
              <a:srgbClr val="61F56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8" name="Line 9"/>
          <p:cNvSpPr>
            <a:spLocks noChangeShapeType="1"/>
          </p:cNvSpPr>
          <p:nvPr/>
        </p:nvSpPr>
        <p:spPr bwMode="auto">
          <a:xfrm flipV="1">
            <a:off x="4913313" y="4025900"/>
            <a:ext cx="169862" cy="249238"/>
          </a:xfrm>
          <a:prstGeom prst="line">
            <a:avLst/>
          </a:prstGeom>
          <a:noFill/>
          <a:ln w="12700">
            <a:solidFill>
              <a:srgbClr val="61F56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89" name="Line 10"/>
          <p:cNvSpPr>
            <a:spLocks noChangeShapeType="1"/>
          </p:cNvSpPr>
          <p:nvPr/>
        </p:nvSpPr>
        <p:spPr bwMode="auto">
          <a:xfrm>
            <a:off x="4913313" y="4275138"/>
            <a:ext cx="165100" cy="92075"/>
          </a:xfrm>
          <a:prstGeom prst="line">
            <a:avLst/>
          </a:prstGeom>
          <a:noFill/>
          <a:ln w="12700">
            <a:solidFill>
              <a:srgbClr val="61F56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0" name="Line 11"/>
          <p:cNvSpPr>
            <a:spLocks noChangeShapeType="1"/>
          </p:cNvSpPr>
          <p:nvPr/>
        </p:nvSpPr>
        <p:spPr bwMode="auto">
          <a:xfrm flipH="1">
            <a:off x="4913313" y="4252913"/>
            <a:ext cx="330200" cy="22225"/>
          </a:xfrm>
          <a:prstGeom prst="line">
            <a:avLst/>
          </a:prstGeom>
          <a:noFill/>
          <a:ln w="12700">
            <a:solidFill>
              <a:srgbClr val="61F56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1" name="Line 12"/>
          <p:cNvSpPr>
            <a:spLocks noChangeShapeType="1"/>
          </p:cNvSpPr>
          <p:nvPr/>
        </p:nvSpPr>
        <p:spPr bwMode="auto">
          <a:xfrm flipH="1" flipV="1">
            <a:off x="5078413" y="4024313"/>
            <a:ext cx="0" cy="342900"/>
          </a:xfrm>
          <a:prstGeom prst="line">
            <a:avLst/>
          </a:prstGeom>
          <a:noFill/>
          <a:ln w="12700">
            <a:solidFill>
              <a:srgbClr val="61F56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2" name="Line 13"/>
          <p:cNvSpPr>
            <a:spLocks noChangeShapeType="1"/>
          </p:cNvSpPr>
          <p:nvPr/>
        </p:nvSpPr>
        <p:spPr bwMode="auto">
          <a:xfrm flipV="1">
            <a:off x="5022850" y="4024313"/>
            <a:ext cx="55563" cy="182562"/>
          </a:xfrm>
          <a:prstGeom prst="line">
            <a:avLst/>
          </a:prstGeom>
          <a:noFill/>
          <a:ln w="12700">
            <a:solidFill>
              <a:srgbClr val="61F56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3" name="Line 14"/>
          <p:cNvSpPr>
            <a:spLocks noChangeShapeType="1"/>
          </p:cNvSpPr>
          <p:nvPr/>
        </p:nvSpPr>
        <p:spPr bwMode="auto">
          <a:xfrm flipH="1">
            <a:off x="4913313" y="4206875"/>
            <a:ext cx="109537" cy="68263"/>
          </a:xfrm>
          <a:prstGeom prst="line">
            <a:avLst/>
          </a:prstGeom>
          <a:noFill/>
          <a:ln w="12700">
            <a:solidFill>
              <a:srgbClr val="61F56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4" name="Oval 15"/>
          <p:cNvSpPr>
            <a:spLocks noChangeArrowheads="1"/>
          </p:cNvSpPr>
          <p:nvPr/>
        </p:nvSpPr>
        <p:spPr bwMode="auto">
          <a:xfrm>
            <a:off x="5064125" y="4014788"/>
            <a:ext cx="23813" cy="254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5" name="Oval 16"/>
          <p:cNvSpPr>
            <a:spLocks noChangeArrowheads="1"/>
          </p:cNvSpPr>
          <p:nvPr/>
        </p:nvSpPr>
        <p:spPr bwMode="auto">
          <a:xfrm>
            <a:off x="5018088" y="4192588"/>
            <a:ext cx="23812" cy="254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6" name="Oval 17"/>
          <p:cNvSpPr>
            <a:spLocks noChangeArrowheads="1"/>
          </p:cNvSpPr>
          <p:nvPr/>
        </p:nvSpPr>
        <p:spPr bwMode="auto">
          <a:xfrm>
            <a:off x="4899025" y="4260850"/>
            <a:ext cx="23813" cy="254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7" name="Oval 18"/>
          <p:cNvSpPr>
            <a:spLocks noChangeArrowheads="1"/>
          </p:cNvSpPr>
          <p:nvPr/>
        </p:nvSpPr>
        <p:spPr bwMode="auto">
          <a:xfrm>
            <a:off x="5246688" y="4237038"/>
            <a:ext cx="23812" cy="254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8" name="Oval 19"/>
          <p:cNvSpPr>
            <a:spLocks noChangeArrowheads="1"/>
          </p:cNvSpPr>
          <p:nvPr/>
        </p:nvSpPr>
        <p:spPr bwMode="auto">
          <a:xfrm>
            <a:off x="5064125" y="4357688"/>
            <a:ext cx="23813" cy="254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099" name="Line 20"/>
          <p:cNvSpPr>
            <a:spLocks noChangeShapeType="1"/>
          </p:cNvSpPr>
          <p:nvPr/>
        </p:nvSpPr>
        <p:spPr bwMode="auto">
          <a:xfrm>
            <a:off x="5499100" y="4029075"/>
            <a:ext cx="182563" cy="227013"/>
          </a:xfrm>
          <a:prstGeom prst="line">
            <a:avLst/>
          </a:prstGeom>
          <a:noFill/>
          <a:ln w="12700">
            <a:solidFill>
              <a:srgbClr val="61F56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0" name="Line 21"/>
          <p:cNvSpPr>
            <a:spLocks noChangeShapeType="1"/>
          </p:cNvSpPr>
          <p:nvPr/>
        </p:nvSpPr>
        <p:spPr bwMode="auto">
          <a:xfrm flipV="1">
            <a:off x="5499100" y="4256088"/>
            <a:ext cx="182563" cy="114300"/>
          </a:xfrm>
          <a:prstGeom prst="line">
            <a:avLst/>
          </a:prstGeom>
          <a:noFill/>
          <a:ln w="12700">
            <a:solidFill>
              <a:srgbClr val="61F56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1" name="Line 22"/>
          <p:cNvSpPr>
            <a:spLocks noChangeShapeType="1"/>
          </p:cNvSpPr>
          <p:nvPr/>
        </p:nvSpPr>
        <p:spPr bwMode="auto">
          <a:xfrm flipH="1" flipV="1">
            <a:off x="5443538" y="4211638"/>
            <a:ext cx="220662" cy="44450"/>
          </a:xfrm>
          <a:prstGeom prst="line">
            <a:avLst/>
          </a:prstGeom>
          <a:noFill/>
          <a:ln w="12700">
            <a:solidFill>
              <a:srgbClr val="61F56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2" name="Line 23"/>
          <p:cNvSpPr>
            <a:spLocks noChangeShapeType="1"/>
          </p:cNvSpPr>
          <p:nvPr/>
        </p:nvSpPr>
        <p:spPr bwMode="auto">
          <a:xfrm flipV="1">
            <a:off x="5334000" y="4030663"/>
            <a:ext cx="169863" cy="249237"/>
          </a:xfrm>
          <a:prstGeom prst="line">
            <a:avLst/>
          </a:prstGeom>
          <a:noFill/>
          <a:ln w="12700">
            <a:solidFill>
              <a:srgbClr val="61F56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3" name="Line 24"/>
          <p:cNvSpPr>
            <a:spLocks noChangeShapeType="1"/>
          </p:cNvSpPr>
          <p:nvPr/>
        </p:nvSpPr>
        <p:spPr bwMode="auto">
          <a:xfrm>
            <a:off x="5334000" y="4279900"/>
            <a:ext cx="165100" cy="90488"/>
          </a:xfrm>
          <a:prstGeom prst="line">
            <a:avLst/>
          </a:prstGeom>
          <a:noFill/>
          <a:ln w="12700">
            <a:solidFill>
              <a:srgbClr val="61F56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4" name="Line 25"/>
          <p:cNvSpPr>
            <a:spLocks noChangeShapeType="1"/>
          </p:cNvSpPr>
          <p:nvPr/>
        </p:nvSpPr>
        <p:spPr bwMode="auto">
          <a:xfrm flipH="1" flipV="1">
            <a:off x="5443538" y="4211638"/>
            <a:ext cx="55562" cy="158750"/>
          </a:xfrm>
          <a:prstGeom prst="line">
            <a:avLst/>
          </a:prstGeom>
          <a:noFill/>
          <a:ln w="12700">
            <a:solidFill>
              <a:srgbClr val="61F561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5" name="Line 26"/>
          <p:cNvSpPr>
            <a:spLocks noChangeShapeType="1"/>
          </p:cNvSpPr>
          <p:nvPr/>
        </p:nvSpPr>
        <p:spPr bwMode="auto">
          <a:xfrm flipH="1" flipV="1">
            <a:off x="5499100" y="4029075"/>
            <a:ext cx="0" cy="341313"/>
          </a:xfrm>
          <a:prstGeom prst="line">
            <a:avLst/>
          </a:prstGeom>
          <a:noFill/>
          <a:ln w="12700">
            <a:solidFill>
              <a:srgbClr val="61F56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6" name="Line 27"/>
          <p:cNvSpPr>
            <a:spLocks noChangeShapeType="1"/>
          </p:cNvSpPr>
          <p:nvPr/>
        </p:nvSpPr>
        <p:spPr bwMode="auto">
          <a:xfrm flipV="1">
            <a:off x="5443538" y="4029075"/>
            <a:ext cx="55562" cy="182563"/>
          </a:xfrm>
          <a:prstGeom prst="line">
            <a:avLst/>
          </a:prstGeom>
          <a:noFill/>
          <a:ln w="12700">
            <a:solidFill>
              <a:srgbClr val="61F56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7" name="Line 28"/>
          <p:cNvSpPr>
            <a:spLocks noChangeShapeType="1"/>
          </p:cNvSpPr>
          <p:nvPr/>
        </p:nvSpPr>
        <p:spPr bwMode="auto">
          <a:xfrm flipH="1">
            <a:off x="5334000" y="4211638"/>
            <a:ext cx="109538" cy="68262"/>
          </a:xfrm>
          <a:prstGeom prst="line">
            <a:avLst/>
          </a:prstGeom>
          <a:noFill/>
          <a:ln w="12700">
            <a:solidFill>
              <a:srgbClr val="61F56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8" name="Oval 29"/>
          <p:cNvSpPr>
            <a:spLocks noChangeArrowheads="1"/>
          </p:cNvSpPr>
          <p:nvPr/>
        </p:nvSpPr>
        <p:spPr bwMode="auto">
          <a:xfrm>
            <a:off x="5434013" y="4202113"/>
            <a:ext cx="23812" cy="23812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09" name="Oval 30"/>
          <p:cNvSpPr>
            <a:spLocks noChangeArrowheads="1"/>
          </p:cNvSpPr>
          <p:nvPr/>
        </p:nvSpPr>
        <p:spPr bwMode="auto">
          <a:xfrm>
            <a:off x="5667375" y="4241800"/>
            <a:ext cx="23813" cy="254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10" name="Oval 31"/>
          <p:cNvSpPr>
            <a:spLocks noChangeArrowheads="1"/>
          </p:cNvSpPr>
          <p:nvPr/>
        </p:nvSpPr>
        <p:spPr bwMode="auto">
          <a:xfrm>
            <a:off x="5494338" y="4360863"/>
            <a:ext cx="22225" cy="254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11" name="Oval 32"/>
          <p:cNvSpPr>
            <a:spLocks noChangeArrowheads="1"/>
          </p:cNvSpPr>
          <p:nvPr/>
        </p:nvSpPr>
        <p:spPr bwMode="auto">
          <a:xfrm>
            <a:off x="5319713" y="4270375"/>
            <a:ext cx="23812" cy="254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12" name="Oval 33"/>
          <p:cNvSpPr>
            <a:spLocks noChangeArrowheads="1"/>
          </p:cNvSpPr>
          <p:nvPr/>
        </p:nvSpPr>
        <p:spPr bwMode="auto">
          <a:xfrm>
            <a:off x="5489575" y="4013200"/>
            <a:ext cx="22225" cy="25400"/>
          </a:xfrm>
          <a:prstGeom prst="ellipse">
            <a:avLst/>
          </a:prstGeom>
          <a:solidFill>
            <a:srgbClr val="FFFFCC"/>
          </a:solidFill>
          <a:ln w="12700">
            <a:solidFill>
              <a:srgbClr val="FFFFCC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13" name="Rectangle 34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7315200" cy="1143000"/>
          </a:xfrm>
        </p:spPr>
        <p:txBody>
          <a:bodyPr/>
          <a:lstStyle/>
          <a:p>
            <a:pPr eaLnBrk="1" hangingPunct="1"/>
            <a:r>
              <a:rPr lang="en-US" smtClean="0"/>
              <a:t>ITAPS Software Component Architecture</a:t>
            </a:r>
          </a:p>
        </p:txBody>
      </p:sp>
      <p:sp>
        <p:nvSpPr>
          <p:cNvPr id="46114" name="Rectangle 35"/>
          <p:cNvSpPr>
            <a:spLocks noChangeArrowheads="1"/>
          </p:cNvSpPr>
          <p:nvPr/>
        </p:nvSpPr>
        <p:spPr bwMode="auto">
          <a:xfrm>
            <a:off x="2816225" y="5248275"/>
            <a:ext cx="9144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latin typeface="Arial" charset="0"/>
              </a:rPr>
              <a:t>Mesh</a:t>
            </a:r>
          </a:p>
        </p:txBody>
      </p:sp>
      <p:sp>
        <p:nvSpPr>
          <p:cNvPr id="46115" name="Rectangle 36"/>
          <p:cNvSpPr>
            <a:spLocks noChangeArrowheads="1"/>
          </p:cNvSpPr>
          <p:nvPr/>
        </p:nvSpPr>
        <p:spPr bwMode="auto">
          <a:xfrm>
            <a:off x="4416425" y="5248275"/>
            <a:ext cx="9144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latin typeface="Arial" charset="0"/>
              </a:rPr>
              <a:t>Geometry</a:t>
            </a:r>
          </a:p>
        </p:txBody>
      </p:sp>
      <p:sp>
        <p:nvSpPr>
          <p:cNvPr id="46116" name="Rectangle 37"/>
          <p:cNvSpPr>
            <a:spLocks noChangeArrowheads="1"/>
          </p:cNvSpPr>
          <p:nvPr/>
        </p:nvSpPr>
        <p:spPr bwMode="auto">
          <a:xfrm>
            <a:off x="5864225" y="5248275"/>
            <a:ext cx="9144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latin typeface="Arial" charset="0"/>
              </a:rPr>
              <a:t>Relations</a:t>
            </a:r>
          </a:p>
        </p:txBody>
      </p:sp>
      <p:sp>
        <p:nvSpPr>
          <p:cNvPr id="46117" name="Rectangle 38"/>
          <p:cNvSpPr>
            <a:spLocks noChangeArrowheads="1"/>
          </p:cNvSpPr>
          <p:nvPr/>
        </p:nvSpPr>
        <p:spPr bwMode="auto">
          <a:xfrm>
            <a:off x="7312025" y="5248275"/>
            <a:ext cx="914400" cy="4572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latin typeface="Arial" charset="0"/>
              </a:rPr>
              <a:t>Field</a:t>
            </a:r>
          </a:p>
        </p:txBody>
      </p:sp>
      <p:sp>
        <p:nvSpPr>
          <p:cNvPr id="46118" name="Line 39"/>
          <p:cNvSpPr>
            <a:spLocks noChangeShapeType="1"/>
          </p:cNvSpPr>
          <p:nvPr/>
        </p:nvSpPr>
        <p:spPr bwMode="auto">
          <a:xfrm flipH="1">
            <a:off x="1673225" y="1666875"/>
            <a:ext cx="33338" cy="434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6119" name="Text Box 40"/>
          <p:cNvSpPr txBox="1">
            <a:spLocks noChangeArrowheads="1"/>
          </p:cNvSpPr>
          <p:nvPr/>
        </p:nvSpPr>
        <p:spPr bwMode="auto">
          <a:xfrm>
            <a:off x="357188" y="5368925"/>
            <a:ext cx="12636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latin typeface="Arial" charset="0"/>
              </a:rPr>
              <a:t>Common</a:t>
            </a:r>
          </a:p>
          <a:p>
            <a:pPr algn="ctr"/>
            <a:r>
              <a:rPr lang="en-US" sz="1800" b="1">
                <a:latin typeface="Arial" charset="0"/>
              </a:rPr>
              <a:t>Interfaces</a:t>
            </a:r>
          </a:p>
        </p:txBody>
      </p:sp>
      <p:sp>
        <p:nvSpPr>
          <p:cNvPr id="46120" name="Text Box 41"/>
          <p:cNvSpPr txBox="1">
            <a:spLocks noChangeArrowheads="1"/>
          </p:cNvSpPr>
          <p:nvPr/>
        </p:nvSpPr>
        <p:spPr bwMode="auto">
          <a:xfrm>
            <a:off x="225425" y="3632200"/>
            <a:ext cx="1454150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latin typeface="Arial" charset="0"/>
              </a:rPr>
              <a:t>Component</a:t>
            </a:r>
          </a:p>
          <a:p>
            <a:pPr algn="ctr"/>
            <a:r>
              <a:rPr lang="en-US" sz="1800" b="1">
                <a:latin typeface="Arial" charset="0"/>
              </a:rPr>
              <a:t>Tools</a:t>
            </a:r>
          </a:p>
          <a:p>
            <a:pPr algn="ctr"/>
            <a:endParaRPr lang="en-US" sz="1800" b="1">
              <a:latin typeface="Arial" charset="0"/>
            </a:endParaRPr>
          </a:p>
          <a:p>
            <a:pPr algn="ctr"/>
            <a:r>
              <a:rPr lang="en-US" sz="1800" b="1" i="1">
                <a:solidFill>
                  <a:schemeClr val="accent2"/>
                </a:solidFill>
                <a:latin typeface="Arial" charset="0"/>
              </a:rPr>
              <a:t>Are unified </a:t>
            </a:r>
          </a:p>
          <a:p>
            <a:pPr algn="ctr"/>
            <a:r>
              <a:rPr lang="en-US" sz="1800" b="1" i="1">
                <a:solidFill>
                  <a:schemeClr val="accent2"/>
                </a:solidFill>
                <a:latin typeface="Arial" charset="0"/>
              </a:rPr>
              <a:t>by</a:t>
            </a:r>
          </a:p>
        </p:txBody>
      </p:sp>
      <p:sp>
        <p:nvSpPr>
          <p:cNvPr id="46121" name="Text Box 42"/>
          <p:cNvSpPr txBox="1">
            <a:spLocks noChangeArrowheads="1"/>
          </p:cNvSpPr>
          <p:nvPr/>
        </p:nvSpPr>
        <p:spPr bwMode="auto">
          <a:xfrm>
            <a:off x="249238" y="1819275"/>
            <a:ext cx="1289050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800" b="1">
                <a:latin typeface="Arial" charset="0"/>
              </a:rPr>
              <a:t>Petascale</a:t>
            </a:r>
          </a:p>
          <a:p>
            <a:pPr algn="ctr"/>
            <a:r>
              <a:rPr lang="en-US" sz="1800" b="1">
                <a:latin typeface="Arial" charset="0"/>
              </a:rPr>
              <a:t>Integrated</a:t>
            </a:r>
          </a:p>
          <a:p>
            <a:pPr algn="ctr"/>
            <a:r>
              <a:rPr lang="en-US" sz="1800" b="1">
                <a:latin typeface="Arial" charset="0"/>
              </a:rPr>
              <a:t>Tools</a:t>
            </a:r>
          </a:p>
          <a:p>
            <a:pPr algn="ctr"/>
            <a:endParaRPr lang="en-US" sz="1800" b="1">
              <a:latin typeface="Arial" charset="0"/>
            </a:endParaRPr>
          </a:p>
          <a:p>
            <a:pPr algn="ctr"/>
            <a:r>
              <a:rPr lang="en-US" sz="1800" b="1" i="1">
                <a:solidFill>
                  <a:schemeClr val="accent2"/>
                </a:solidFill>
                <a:latin typeface="Arial" charset="0"/>
              </a:rPr>
              <a:t>Build on</a:t>
            </a:r>
          </a:p>
        </p:txBody>
      </p:sp>
      <p:sp>
        <p:nvSpPr>
          <p:cNvPr id="46122" name="Text Box 43"/>
          <p:cNvSpPr txBox="1">
            <a:spLocks noChangeArrowheads="1"/>
          </p:cNvSpPr>
          <p:nvPr/>
        </p:nvSpPr>
        <p:spPr bwMode="auto">
          <a:xfrm>
            <a:off x="1519238" y="914400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en-US" sz="1400">
              <a:latin typeface="Arial" charset="0"/>
            </a:endParaRPr>
          </a:p>
        </p:txBody>
      </p:sp>
      <p:sp>
        <p:nvSpPr>
          <p:cNvPr id="46123" name="Text Box 44"/>
          <p:cNvSpPr txBox="1">
            <a:spLocks noChangeArrowheads="1"/>
          </p:cNvSpPr>
          <p:nvPr/>
        </p:nvSpPr>
        <p:spPr bwMode="auto">
          <a:xfrm>
            <a:off x="1671638" y="1362075"/>
            <a:ext cx="1841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endParaRPr lang="en-US" sz="1400">
              <a:latin typeface="Arial" charset="0"/>
            </a:endParaRPr>
          </a:p>
        </p:txBody>
      </p:sp>
      <p:sp>
        <p:nvSpPr>
          <p:cNvPr id="46124" name="AutoShape 45"/>
          <p:cNvSpPr>
            <a:spLocks noChangeArrowheads="1"/>
          </p:cNvSpPr>
          <p:nvPr/>
        </p:nvSpPr>
        <p:spPr bwMode="auto">
          <a:xfrm>
            <a:off x="4721225" y="2657475"/>
            <a:ext cx="914400" cy="685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125" name="AutoShape 46"/>
          <p:cNvSpPr>
            <a:spLocks noChangeArrowheads="1"/>
          </p:cNvSpPr>
          <p:nvPr/>
        </p:nvSpPr>
        <p:spPr bwMode="auto">
          <a:xfrm>
            <a:off x="2435225" y="2657475"/>
            <a:ext cx="914400" cy="685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46126" name="Picture 47" descr="203"/>
          <p:cNvPicPr preferRelativeResize="0"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4363" y="3976688"/>
            <a:ext cx="838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6127" name="Picture 48" descr="aniso2d80m"/>
          <p:cNvPicPr preferRelativeResize="0"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3025" y="3976688"/>
            <a:ext cx="841375" cy="4587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6128" name="Picture 49" descr="dd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4825" y="3989388"/>
            <a:ext cx="838200" cy="430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6129" name="Picture 50"/>
          <p:cNvPicPr preferRelativeResize="0">
            <a:picLocks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5025" y="2306638"/>
            <a:ext cx="987425" cy="530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6130" name="Picture 51" descr="dd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45425" y="3976688"/>
            <a:ext cx="838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6131" name="Picture 52" descr="c_rt_ale"/>
          <p:cNvPicPr preferRelativeResize="0">
            <a:picLocks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79725" y="3976688"/>
            <a:ext cx="838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6132" name="Picture 53" descr="lf"/>
          <p:cNvPicPr preferRelativeResize="0">
            <a:picLocks noGrp="1" noChangeArrowheads="1"/>
          </p:cNvPicPr>
          <p:nvPr>
            <p:ph sz="half" idx="4294967295"/>
          </p:nvPr>
        </p:nvPicPr>
        <p:blipFill>
          <a:blip r:embed="rId8"/>
          <a:srcRect/>
          <a:stretch>
            <a:fillRect/>
          </a:stretch>
        </p:blipFill>
        <p:spPr>
          <a:xfrm>
            <a:off x="2206625" y="2327275"/>
            <a:ext cx="935038" cy="482600"/>
          </a:xfrm>
          <a:ln>
            <a:solidFill>
              <a:schemeClr val="tx1"/>
            </a:solidFill>
          </a:ln>
        </p:spPr>
      </p:pic>
      <p:grpSp>
        <p:nvGrpSpPr>
          <p:cNvPr id="46133" name="Group 54"/>
          <p:cNvGrpSpPr>
            <a:grpSpLocks/>
          </p:cNvGrpSpPr>
          <p:nvPr/>
        </p:nvGrpSpPr>
        <p:grpSpPr bwMode="auto">
          <a:xfrm>
            <a:off x="3433763" y="2306638"/>
            <a:ext cx="987425" cy="530225"/>
            <a:chOff x="2070" y="1560"/>
            <a:chExt cx="648" cy="264"/>
          </a:xfrm>
        </p:grpSpPr>
        <p:pic>
          <p:nvPicPr>
            <p:cNvPr id="46172" name="Picture 55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 rot="-5400000">
              <a:off x="2259" y="1371"/>
              <a:ext cx="264" cy="64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sp>
          <p:nvSpPr>
            <p:cNvPr id="46173" name="Line 56"/>
            <p:cNvSpPr>
              <a:spLocks noChangeShapeType="1"/>
            </p:cNvSpPr>
            <p:nvPr/>
          </p:nvSpPr>
          <p:spPr bwMode="auto">
            <a:xfrm rot="16200000" flipV="1">
              <a:off x="2262" y="1685"/>
              <a:ext cx="118" cy="13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74" name="Line 57"/>
            <p:cNvSpPr>
              <a:spLocks noChangeShapeType="1"/>
            </p:cNvSpPr>
            <p:nvPr/>
          </p:nvSpPr>
          <p:spPr bwMode="auto">
            <a:xfrm rot="-5400000">
              <a:off x="2419" y="1726"/>
              <a:ext cx="0" cy="85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75" name="Line 58"/>
            <p:cNvSpPr>
              <a:spLocks noChangeShapeType="1"/>
            </p:cNvSpPr>
            <p:nvPr/>
          </p:nvSpPr>
          <p:spPr bwMode="auto">
            <a:xfrm rot="-5400000">
              <a:off x="2694" y="1717"/>
              <a:ext cx="0" cy="49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76" name="Line 59"/>
            <p:cNvSpPr>
              <a:spLocks noChangeShapeType="1"/>
            </p:cNvSpPr>
            <p:nvPr/>
          </p:nvSpPr>
          <p:spPr bwMode="auto">
            <a:xfrm rot="-5400000">
              <a:off x="2681" y="1599"/>
              <a:ext cx="0" cy="48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77" name="Line 60"/>
            <p:cNvSpPr>
              <a:spLocks noChangeShapeType="1"/>
            </p:cNvSpPr>
            <p:nvPr/>
          </p:nvSpPr>
          <p:spPr bwMode="auto">
            <a:xfrm rot="16200000" flipV="1">
              <a:off x="2631" y="1661"/>
              <a:ext cx="119" cy="37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 type="triangle" w="sm" len="sm"/>
              <a:tailEnd type="triangl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6134" name="Picture 61" descr="mesh5k[1]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013575" y="2308225"/>
            <a:ext cx="990600" cy="527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pSp>
        <p:nvGrpSpPr>
          <p:cNvPr id="46135" name="Group 62"/>
          <p:cNvGrpSpPr>
            <a:grpSpLocks/>
          </p:cNvGrpSpPr>
          <p:nvPr/>
        </p:nvGrpSpPr>
        <p:grpSpPr bwMode="auto">
          <a:xfrm>
            <a:off x="5864225" y="3976688"/>
            <a:ext cx="838200" cy="457200"/>
            <a:chOff x="288" y="1440"/>
            <a:chExt cx="2304" cy="1392"/>
          </a:xfrm>
        </p:grpSpPr>
        <p:sp>
          <p:nvSpPr>
            <p:cNvPr id="46157" name="Rectangle 63"/>
            <p:cNvSpPr>
              <a:spLocks noChangeArrowheads="1"/>
            </p:cNvSpPr>
            <p:nvPr/>
          </p:nvSpPr>
          <p:spPr bwMode="auto">
            <a:xfrm>
              <a:off x="288" y="1440"/>
              <a:ext cx="2304" cy="1392"/>
            </a:xfrm>
            <a:prstGeom prst="rect">
              <a:avLst/>
            </a:prstGeom>
            <a:solidFill>
              <a:srgbClr val="FF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58" name="Line 64"/>
            <p:cNvSpPr>
              <a:spLocks noChangeShapeType="1"/>
            </p:cNvSpPr>
            <p:nvPr/>
          </p:nvSpPr>
          <p:spPr bwMode="auto">
            <a:xfrm flipH="1">
              <a:off x="480" y="1632"/>
              <a:ext cx="48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59" name="Line 65"/>
            <p:cNvSpPr>
              <a:spLocks noChangeShapeType="1"/>
            </p:cNvSpPr>
            <p:nvPr/>
          </p:nvSpPr>
          <p:spPr bwMode="auto">
            <a:xfrm>
              <a:off x="960" y="1632"/>
              <a:ext cx="384" cy="7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60" name="Line 66"/>
            <p:cNvSpPr>
              <a:spLocks noChangeShapeType="1"/>
            </p:cNvSpPr>
            <p:nvPr/>
          </p:nvSpPr>
          <p:spPr bwMode="auto">
            <a:xfrm>
              <a:off x="480" y="2304"/>
              <a:ext cx="864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61" name="Oval 67"/>
            <p:cNvSpPr>
              <a:spLocks noChangeArrowheads="1"/>
            </p:cNvSpPr>
            <p:nvPr/>
          </p:nvSpPr>
          <p:spPr bwMode="auto">
            <a:xfrm>
              <a:off x="912" y="158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62" name="Oval 68"/>
            <p:cNvSpPr>
              <a:spLocks noChangeArrowheads="1"/>
            </p:cNvSpPr>
            <p:nvPr/>
          </p:nvSpPr>
          <p:spPr bwMode="auto">
            <a:xfrm>
              <a:off x="432" y="2256"/>
              <a:ext cx="96" cy="96"/>
            </a:xfrm>
            <a:prstGeom prst="ellipse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63" name="Oval 69"/>
            <p:cNvSpPr>
              <a:spLocks noChangeArrowheads="1"/>
            </p:cNvSpPr>
            <p:nvPr/>
          </p:nvSpPr>
          <p:spPr bwMode="auto">
            <a:xfrm>
              <a:off x="1296" y="2304"/>
              <a:ext cx="96" cy="96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64" name="Line 70"/>
            <p:cNvSpPr>
              <a:spLocks noChangeShapeType="1"/>
            </p:cNvSpPr>
            <p:nvPr/>
          </p:nvSpPr>
          <p:spPr bwMode="auto">
            <a:xfrm flipH="1">
              <a:off x="1584" y="1632"/>
              <a:ext cx="48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65" name="Line 71"/>
            <p:cNvSpPr>
              <a:spLocks noChangeShapeType="1"/>
            </p:cNvSpPr>
            <p:nvPr/>
          </p:nvSpPr>
          <p:spPr bwMode="auto">
            <a:xfrm>
              <a:off x="2064" y="1632"/>
              <a:ext cx="384" cy="72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66" name="Line 72"/>
            <p:cNvSpPr>
              <a:spLocks noChangeShapeType="1"/>
            </p:cNvSpPr>
            <p:nvPr/>
          </p:nvSpPr>
          <p:spPr bwMode="auto">
            <a:xfrm>
              <a:off x="1584" y="2304"/>
              <a:ext cx="864" cy="4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6167" name="Oval 73"/>
            <p:cNvSpPr>
              <a:spLocks noChangeArrowheads="1"/>
            </p:cNvSpPr>
            <p:nvPr/>
          </p:nvSpPr>
          <p:spPr bwMode="auto">
            <a:xfrm>
              <a:off x="2016" y="1584"/>
              <a:ext cx="96" cy="96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68" name="Oval 74"/>
            <p:cNvSpPr>
              <a:spLocks noChangeArrowheads="1"/>
            </p:cNvSpPr>
            <p:nvPr/>
          </p:nvSpPr>
          <p:spPr bwMode="auto">
            <a:xfrm>
              <a:off x="1536" y="2256"/>
              <a:ext cx="96" cy="96"/>
            </a:xfrm>
            <a:prstGeom prst="ellipse">
              <a:avLst/>
            </a:prstGeom>
            <a:solidFill>
              <a:srgbClr val="3399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69" name="Oval 75"/>
            <p:cNvSpPr>
              <a:spLocks noChangeArrowheads="1"/>
            </p:cNvSpPr>
            <p:nvPr/>
          </p:nvSpPr>
          <p:spPr bwMode="auto">
            <a:xfrm>
              <a:off x="2400" y="2304"/>
              <a:ext cx="96" cy="96"/>
            </a:xfrm>
            <a:prstGeom prst="ellipse">
              <a:avLst/>
            </a:prstGeom>
            <a:solidFill>
              <a:srgbClr val="00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70" name="Oval 76"/>
            <p:cNvSpPr>
              <a:spLocks noChangeArrowheads="1"/>
            </p:cNvSpPr>
            <p:nvPr/>
          </p:nvSpPr>
          <p:spPr bwMode="auto">
            <a:xfrm>
              <a:off x="1968" y="1968"/>
              <a:ext cx="96" cy="96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171" name="AutoShape 77"/>
            <p:cNvSpPr>
              <a:spLocks noChangeArrowheads="1"/>
            </p:cNvSpPr>
            <p:nvPr/>
          </p:nvSpPr>
          <p:spPr bwMode="auto">
            <a:xfrm rot="-5784565">
              <a:off x="1297" y="1606"/>
              <a:ext cx="485" cy="1584"/>
            </a:xfrm>
            <a:prstGeom prst="curvedRightArrow">
              <a:avLst>
                <a:gd name="adj1" fmla="val 65320"/>
                <a:gd name="adj2" fmla="val 130639"/>
                <a:gd name="adj3" fmla="val 33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6136" name="Group 78"/>
          <p:cNvGrpSpPr>
            <a:grpSpLocks/>
          </p:cNvGrpSpPr>
          <p:nvPr/>
        </p:nvGrpSpPr>
        <p:grpSpPr bwMode="auto">
          <a:xfrm>
            <a:off x="5864225" y="2305050"/>
            <a:ext cx="990600" cy="533400"/>
            <a:chOff x="3696" y="1152"/>
            <a:chExt cx="2160" cy="1248"/>
          </a:xfrm>
        </p:grpSpPr>
        <p:sp>
          <p:nvSpPr>
            <p:cNvPr id="46153" name="Rectangle 79"/>
            <p:cNvSpPr>
              <a:spLocks noChangeArrowheads="1"/>
            </p:cNvSpPr>
            <p:nvPr/>
          </p:nvSpPr>
          <p:spPr bwMode="auto">
            <a:xfrm>
              <a:off x="3696" y="1152"/>
              <a:ext cx="2160" cy="1248"/>
            </a:xfrm>
            <a:prstGeom prst="rect">
              <a:avLst/>
            </a:prstGeom>
            <a:solidFill>
              <a:srgbClr val="D6DEE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6154" name="Picture 80" descr="Geo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869" y="1308"/>
              <a:ext cx="891" cy="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155" name="Picture 81" descr="Geo2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3840" y="1309"/>
              <a:ext cx="894" cy="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156" name="AutoShape 82"/>
            <p:cNvSpPr>
              <a:spLocks noChangeArrowheads="1"/>
            </p:cNvSpPr>
            <p:nvPr/>
          </p:nvSpPr>
          <p:spPr bwMode="auto">
            <a:xfrm>
              <a:off x="4464" y="1584"/>
              <a:ext cx="720" cy="288"/>
            </a:xfrm>
            <a:prstGeom prst="rightArrow">
              <a:avLst>
                <a:gd name="adj1" fmla="val 50000"/>
                <a:gd name="adj2" fmla="val 62500"/>
              </a:avLst>
            </a:prstGeom>
            <a:solidFill>
              <a:schemeClr val="folHlink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6137" name="Rectangle 83"/>
          <p:cNvSpPr>
            <a:spLocks noChangeArrowheads="1"/>
          </p:cNvSpPr>
          <p:nvPr/>
        </p:nvSpPr>
        <p:spPr bwMode="auto">
          <a:xfrm>
            <a:off x="2870200" y="3603625"/>
            <a:ext cx="850900" cy="381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>
                <a:latin typeface="Arial" charset="0"/>
              </a:rPr>
              <a:t>Mesh</a:t>
            </a:r>
          </a:p>
          <a:p>
            <a:pPr algn="ctr"/>
            <a:r>
              <a:rPr lang="en-US" sz="1200">
                <a:latin typeface="Arial" charset="0"/>
              </a:rPr>
              <a:t>Improve</a:t>
            </a:r>
          </a:p>
        </p:txBody>
      </p:sp>
      <p:sp>
        <p:nvSpPr>
          <p:cNvPr id="46138" name="Rectangle 84"/>
          <p:cNvSpPr>
            <a:spLocks noChangeArrowheads="1"/>
          </p:cNvSpPr>
          <p:nvPr/>
        </p:nvSpPr>
        <p:spPr bwMode="auto">
          <a:xfrm>
            <a:off x="1876425" y="3603625"/>
            <a:ext cx="850900" cy="381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>
                <a:latin typeface="Arial" charset="0"/>
              </a:rPr>
              <a:t>Front </a:t>
            </a:r>
          </a:p>
          <a:p>
            <a:pPr algn="ctr"/>
            <a:r>
              <a:rPr lang="en-US" sz="1200">
                <a:latin typeface="Arial" charset="0"/>
              </a:rPr>
              <a:t>tracking</a:t>
            </a:r>
          </a:p>
        </p:txBody>
      </p:sp>
      <p:sp>
        <p:nvSpPr>
          <p:cNvPr id="46139" name="Rectangle 85"/>
          <p:cNvSpPr>
            <a:spLocks noChangeArrowheads="1"/>
          </p:cNvSpPr>
          <p:nvPr/>
        </p:nvSpPr>
        <p:spPr bwMode="auto">
          <a:xfrm>
            <a:off x="3875088" y="3603625"/>
            <a:ext cx="850900" cy="381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>
                <a:latin typeface="Arial" charset="0"/>
              </a:rPr>
              <a:t>Mesh </a:t>
            </a:r>
          </a:p>
          <a:p>
            <a:pPr algn="ctr"/>
            <a:r>
              <a:rPr lang="en-US" sz="1200">
                <a:latin typeface="Arial" charset="0"/>
              </a:rPr>
              <a:t>Adapt</a:t>
            </a:r>
          </a:p>
        </p:txBody>
      </p:sp>
      <p:sp>
        <p:nvSpPr>
          <p:cNvPr id="46140" name="Rectangle 86"/>
          <p:cNvSpPr>
            <a:spLocks noChangeArrowheads="1"/>
          </p:cNvSpPr>
          <p:nvPr/>
        </p:nvSpPr>
        <p:spPr bwMode="auto">
          <a:xfrm>
            <a:off x="5864225" y="3603625"/>
            <a:ext cx="838200" cy="381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>
                <a:latin typeface="Arial" charset="0"/>
              </a:rPr>
              <a:t>Interpolation</a:t>
            </a:r>
          </a:p>
          <a:p>
            <a:pPr algn="ctr"/>
            <a:r>
              <a:rPr lang="en-US" sz="1200">
                <a:latin typeface="Arial" charset="0"/>
              </a:rPr>
              <a:t>Kernels</a:t>
            </a:r>
          </a:p>
        </p:txBody>
      </p:sp>
      <p:sp>
        <p:nvSpPr>
          <p:cNvPr id="46141" name="Rectangle 87"/>
          <p:cNvSpPr>
            <a:spLocks noChangeArrowheads="1"/>
          </p:cNvSpPr>
          <p:nvPr/>
        </p:nvSpPr>
        <p:spPr bwMode="auto">
          <a:xfrm>
            <a:off x="4864100" y="3603625"/>
            <a:ext cx="850900" cy="381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>
                <a:latin typeface="Arial" charset="0"/>
              </a:rPr>
              <a:t>Swapping </a:t>
            </a:r>
          </a:p>
        </p:txBody>
      </p:sp>
      <p:sp>
        <p:nvSpPr>
          <p:cNvPr id="46142" name="Rectangle 88"/>
          <p:cNvSpPr>
            <a:spLocks noChangeArrowheads="1"/>
          </p:cNvSpPr>
          <p:nvPr/>
        </p:nvSpPr>
        <p:spPr bwMode="auto">
          <a:xfrm>
            <a:off x="6848475" y="3603625"/>
            <a:ext cx="850900" cy="381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>
                <a:latin typeface="Arial" charset="0"/>
              </a:rPr>
              <a:t>Dynamic</a:t>
            </a:r>
          </a:p>
          <a:p>
            <a:pPr algn="ctr"/>
            <a:r>
              <a:rPr lang="en-US" sz="1200">
                <a:latin typeface="Arial" charset="0"/>
              </a:rPr>
              <a:t>Services</a:t>
            </a:r>
          </a:p>
        </p:txBody>
      </p:sp>
      <p:sp>
        <p:nvSpPr>
          <p:cNvPr id="46143" name="Rectangle 89"/>
          <p:cNvSpPr>
            <a:spLocks noChangeArrowheads="1"/>
          </p:cNvSpPr>
          <p:nvPr/>
        </p:nvSpPr>
        <p:spPr bwMode="auto">
          <a:xfrm>
            <a:off x="7835900" y="3603625"/>
            <a:ext cx="850900" cy="381000"/>
          </a:xfrm>
          <a:prstGeom prst="rect">
            <a:avLst/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>
                <a:latin typeface="Arial" charset="0"/>
              </a:rPr>
              <a:t>Geom/Mesh</a:t>
            </a:r>
          </a:p>
          <a:p>
            <a:pPr algn="ctr"/>
            <a:r>
              <a:rPr lang="en-US" sz="1200">
                <a:latin typeface="Arial" charset="0"/>
              </a:rPr>
              <a:t>Services</a:t>
            </a:r>
          </a:p>
        </p:txBody>
      </p:sp>
      <p:sp>
        <p:nvSpPr>
          <p:cNvPr id="46144" name="Rectangle 90"/>
          <p:cNvSpPr>
            <a:spLocks noChangeArrowheads="1"/>
          </p:cNvSpPr>
          <p:nvPr/>
        </p:nvSpPr>
        <p:spPr bwMode="auto">
          <a:xfrm>
            <a:off x="2201863" y="1774825"/>
            <a:ext cx="996950" cy="533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>
                <a:latin typeface="Arial" charset="0"/>
              </a:rPr>
              <a:t>AMR</a:t>
            </a:r>
          </a:p>
          <a:p>
            <a:pPr algn="ctr"/>
            <a:r>
              <a:rPr lang="en-US" sz="1200">
                <a:latin typeface="Arial" charset="0"/>
              </a:rPr>
              <a:t>Front tracking</a:t>
            </a:r>
          </a:p>
        </p:txBody>
      </p:sp>
      <p:sp>
        <p:nvSpPr>
          <p:cNvPr id="46145" name="Rectangle 91"/>
          <p:cNvSpPr>
            <a:spLocks noChangeArrowheads="1"/>
          </p:cNvSpPr>
          <p:nvPr/>
        </p:nvSpPr>
        <p:spPr bwMode="auto">
          <a:xfrm>
            <a:off x="3425825" y="1774825"/>
            <a:ext cx="990600" cy="533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>
                <a:latin typeface="Arial" charset="0"/>
              </a:rPr>
              <a:t>Shape</a:t>
            </a:r>
          </a:p>
          <a:p>
            <a:pPr algn="ctr"/>
            <a:r>
              <a:rPr lang="en-US" sz="1200">
                <a:latin typeface="Arial" charset="0"/>
              </a:rPr>
              <a:t>Optimization</a:t>
            </a:r>
          </a:p>
        </p:txBody>
      </p:sp>
      <p:sp>
        <p:nvSpPr>
          <p:cNvPr id="46146" name="Rectangle 92"/>
          <p:cNvSpPr>
            <a:spLocks noChangeArrowheads="1"/>
          </p:cNvSpPr>
          <p:nvPr/>
        </p:nvSpPr>
        <p:spPr bwMode="auto">
          <a:xfrm>
            <a:off x="4645025" y="1774825"/>
            <a:ext cx="990600" cy="533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>
                <a:latin typeface="Arial" charset="0"/>
              </a:rPr>
              <a:t>Solution</a:t>
            </a:r>
          </a:p>
          <a:p>
            <a:pPr algn="ctr"/>
            <a:r>
              <a:rPr lang="en-US" sz="1200">
                <a:latin typeface="Arial" charset="0"/>
              </a:rPr>
              <a:t>Adaptive</a:t>
            </a:r>
          </a:p>
          <a:p>
            <a:pPr algn="ctr"/>
            <a:r>
              <a:rPr lang="en-US" sz="1200">
                <a:latin typeface="Arial" charset="0"/>
              </a:rPr>
              <a:t>Loop</a:t>
            </a:r>
          </a:p>
        </p:txBody>
      </p:sp>
      <p:sp>
        <p:nvSpPr>
          <p:cNvPr id="46147" name="Rectangle 93"/>
          <p:cNvSpPr>
            <a:spLocks noChangeArrowheads="1"/>
          </p:cNvSpPr>
          <p:nvPr/>
        </p:nvSpPr>
        <p:spPr bwMode="auto">
          <a:xfrm>
            <a:off x="5864225" y="1774825"/>
            <a:ext cx="990600" cy="533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>
                <a:latin typeface="Arial" charset="0"/>
              </a:rPr>
              <a:t>Solution</a:t>
            </a:r>
          </a:p>
          <a:p>
            <a:pPr algn="ctr"/>
            <a:r>
              <a:rPr lang="en-US" sz="1200">
                <a:latin typeface="Arial" charset="0"/>
              </a:rPr>
              <a:t>Transfer</a:t>
            </a:r>
          </a:p>
        </p:txBody>
      </p:sp>
      <p:sp>
        <p:nvSpPr>
          <p:cNvPr id="46148" name="Rectangle 94"/>
          <p:cNvSpPr>
            <a:spLocks noChangeArrowheads="1"/>
          </p:cNvSpPr>
          <p:nvPr/>
        </p:nvSpPr>
        <p:spPr bwMode="auto">
          <a:xfrm>
            <a:off x="7008813" y="1774825"/>
            <a:ext cx="996950" cy="533400"/>
          </a:xfrm>
          <a:prstGeom prst="rect">
            <a:avLst/>
          </a:prstGeom>
          <a:solidFill>
            <a:srgbClr val="CC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>
                <a:latin typeface="Arial" charset="0"/>
              </a:rPr>
              <a:t>Petascale</a:t>
            </a:r>
          </a:p>
          <a:p>
            <a:pPr algn="ctr"/>
            <a:r>
              <a:rPr lang="en-US" sz="1200">
                <a:latin typeface="Arial" charset="0"/>
              </a:rPr>
              <a:t>Mesh</a:t>
            </a:r>
          </a:p>
          <a:p>
            <a:pPr algn="ctr"/>
            <a:r>
              <a:rPr lang="en-US" sz="1200">
                <a:latin typeface="Arial" charset="0"/>
              </a:rPr>
              <a:t>Generation</a:t>
            </a:r>
          </a:p>
        </p:txBody>
      </p:sp>
      <p:sp>
        <p:nvSpPr>
          <p:cNvPr id="46149" name="Text Box 166"/>
          <p:cNvSpPr txBox="1">
            <a:spLocks noChangeArrowheads="1"/>
          </p:cNvSpPr>
          <p:nvPr/>
        </p:nvSpPr>
        <p:spPr bwMode="auto">
          <a:xfrm>
            <a:off x="1143000" y="5943600"/>
            <a:ext cx="584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b="1">
                <a:latin typeface="Arial" charset="0"/>
              </a:rPr>
              <a:t>to…</a:t>
            </a:r>
          </a:p>
        </p:txBody>
      </p:sp>
      <p:sp>
        <p:nvSpPr>
          <p:cNvPr id="46150" name="Text Box 167"/>
          <p:cNvSpPr txBox="1">
            <a:spLocks noChangeArrowheads="1"/>
          </p:cNvSpPr>
          <p:nvPr/>
        </p:nvSpPr>
        <p:spPr bwMode="auto">
          <a:xfrm>
            <a:off x="2209800" y="6096000"/>
            <a:ext cx="1427163" cy="307975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/>
              <a:t>Mesh Databases</a:t>
            </a:r>
          </a:p>
        </p:txBody>
      </p:sp>
      <p:sp>
        <p:nvSpPr>
          <p:cNvPr id="46151" name="Text Box 168"/>
          <p:cNvSpPr txBox="1">
            <a:spLocks noChangeArrowheads="1"/>
          </p:cNvSpPr>
          <p:nvPr/>
        </p:nvSpPr>
        <p:spPr bwMode="auto">
          <a:xfrm>
            <a:off x="4565650" y="6096000"/>
            <a:ext cx="1774825" cy="307975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/>
              <a:t>Geometry Databases</a:t>
            </a:r>
          </a:p>
        </p:txBody>
      </p:sp>
      <p:sp>
        <p:nvSpPr>
          <p:cNvPr id="46152" name="Text Box 169"/>
          <p:cNvSpPr txBox="1">
            <a:spLocks noChangeArrowheads="1"/>
          </p:cNvSpPr>
          <p:nvPr/>
        </p:nvSpPr>
        <p:spPr bwMode="auto">
          <a:xfrm>
            <a:off x="7269163" y="6096000"/>
            <a:ext cx="1646237" cy="307975"/>
          </a:xfrm>
          <a:prstGeom prst="rect">
            <a:avLst/>
          </a:prstGeom>
          <a:solidFill>
            <a:srgbClr val="FF66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/>
              <a:t>Solution Databases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The ITAPS interoperability goal requires abstracting the data model.</a:t>
            </a:r>
          </a:p>
        </p:txBody>
      </p:sp>
      <p:sp>
        <p:nvSpPr>
          <p:cNvPr id="66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2667000"/>
          </a:xfrm>
        </p:spPr>
        <p:txBody>
          <a:bodyPr>
            <a:normAutofit fontScale="70000" lnSpcReduction="20000"/>
          </a:bodyPr>
          <a:lstStyle/>
          <a:p>
            <a:pPr marL="341313" indent="-341313" defTabSz="449263" eaLnBrk="1" hangingPunct="1">
              <a:spcBef>
                <a:spcPts val="338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 smtClean="0"/>
              <a:t>Information flows from geometric representation of the domain to the mesh to the solvers and post-processing tools.</a:t>
            </a:r>
          </a:p>
          <a:p>
            <a:pPr marL="341313" indent="-341313" defTabSz="449263" eaLnBrk="1" hangingPunct="1">
              <a:spcBef>
                <a:spcPts val="338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dirty="0" smtClean="0"/>
          </a:p>
          <a:p>
            <a:pPr marL="341313" indent="-341313" defTabSz="449263" eaLnBrk="1" hangingPunct="1">
              <a:spcBef>
                <a:spcPts val="338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r>
              <a:rPr lang="en-GB" dirty="0" err="1" smtClean="0"/>
              <a:t>Adaptivity</a:t>
            </a:r>
            <a:r>
              <a:rPr lang="en-GB" dirty="0" smtClean="0"/>
              <a:t> and design optimization require loops.</a:t>
            </a:r>
          </a:p>
          <a:p>
            <a:pPr marL="341313" indent="-341313" defTabSz="449263" eaLnBrk="1" hangingPunct="1">
              <a:spcBef>
                <a:spcPts val="338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/>
            </a:pPr>
            <a:endParaRPr lang="en-GB" dirty="0" smtClean="0"/>
          </a:p>
          <a:p>
            <a:pPr eaLnBrk="1" hangingPunct="1">
              <a:defRPr/>
            </a:pPr>
            <a:r>
              <a:rPr lang="en-GB" dirty="0" smtClean="0"/>
              <a:t>The data model must encompass a broad spectrum of mesh types and usage scenarios.</a:t>
            </a:r>
          </a:p>
        </p:txBody>
      </p:sp>
      <p:sp>
        <p:nvSpPr>
          <p:cNvPr id="4710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7388E-F0DD-4569-8460-1E685ACF5569}" type="slidenum">
              <a:rPr lang="en-US" smtClean="0"/>
              <a:pPr/>
              <a:t>25</a:t>
            </a:fld>
            <a:endParaRPr lang="en-US" smtClean="0"/>
          </a:p>
        </p:txBody>
      </p:sp>
      <p:grpSp>
        <p:nvGrpSpPr>
          <p:cNvPr id="47108" name="Group 5"/>
          <p:cNvGrpSpPr>
            <a:grpSpLocks/>
          </p:cNvGrpSpPr>
          <p:nvPr/>
        </p:nvGrpSpPr>
        <p:grpSpPr bwMode="auto">
          <a:xfrm>
            <a:off x="0" y="4267200"/>
            <a:ext cx="6705600" cy="2819400"/>
            <a:chOff x="0" y="2544"/>
            <a:chExt cx="4224" cy="1776"/>
          </a:xfrm>
        </p:grpSpPr>
        <p:sp>
          <p:nvSpPr>
            <p:cNvPr id="47109" name="AutoShape 6"/>
            <p:cNvSpPr>
              <a:spLocks noChangeArrowheads="1"/>
            </p:cNvSpPr>
            <p:nvPr/>
          </p:nvSpPr>
          <p:spPr bwMode="auto">
            <a:xfrm>
              <a:off x="2016" y="4176"/>
              <a:ext cx="672" cy="144"/>
            </a:xfrm>
            <a:prstGeom prst="roundRect">
              <a:avLst>
                <a:gd name="adj" fmla="val 694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0" name="Rectangle 7"/>
            <p:cNvSpPr>
              <a:spLocks noChangeArrowheads="1"/>
            </p:cNvSpPr>
            <p:nvPr/>
          </p:nvSpPr>
          <p:spPr bwMode="auto">
            <a:xfrm>
              <a:off x="0" y="2544"/>
              <a:ext cx="4224" cy="1632"/>
            </a:xfrm>
            <a:prstGeom prst="rect">
              <a:avLst/>
            </a:prstGeom>
            <a:solidFill>
              <a:srgbClr val="CCCCFF"/>
            </a:solidFill>
            <a:ln w="9525">
              <a:pattFill prst="solidDmnd">
                <a:fgClr>
                  <a:schemeClr val="accent2"/>
                </a:fgClr>
                <a:bgClr>
                  <a:srgbClr val="FFFFFF"/>
                </a:bgClr>
              </a:patt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ea typeface="SimSun"/>
                <a:cs typeface="SimSun"/>
              </a:endParaRPr>
            </a:p>
          </p:txBody>
        </p:sp>
        <p:pic>
          <p:nvPicPr>
            <p:cNvPr id="47111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824" y="2976"/>
              <a:ext cx="557" cy="1008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47112" name="Picture 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912" y="2976"/>
              <a:ext cx="555" cy="10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47113" name="Text Box 10"/>
            <p:cNvSpPr txBox="1">
              <a:spLocks noChangeArrowheads="1"/>
            </p:cNvSpPr>
            <p:nvPr/>
          </p:nvSpPr>
          <p:spPr bwMode="auto">
            <a:xfrm>
              <a:off x="192" y="3984"/>
              <a:ext cx="359" cy="192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u="sng">
                  <a:solidFill>
                    <a:schemeClr val="accent2"/>
                  </a:solidFill>
                  <a:latin typeface="Arial" charset="0"/>
                  <a:ea typeface="SimSun"/>
                  <a:cs typeface="SimSun"/>
                </a:rPr>
                <a:t>CAD</a:t>
              </a:r>
            </a:p>
          </p:txBody>
        </p:sp>
        <p:sp>
          <p:nvSpPr>
            <p:cNvPr id="47114" name="Text Box 11"/>
            <p:cNvSpPr txBox="1">
              <a:spLocks noChangeArrowheads="1"/>
            </p:cNvSpPr>
            <p:nvPr/>
          </p:nvSpPr>
          <p:spPr bwMode="auto">
            <a:xfrm>
              <a:off x="912" y="3984"/>
              <a:ext cx="568" cy="192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u="sng">
                  <a:solidFill>
                    <a:schemeClr val="accent2"/>
                  </a:solidFill>
                  <a:latin typeface="Arial" charset="0"/>
                  <a:ea typeface="SimSun"/>
                  <a:cs typeface="SimSun"/>
                </a:rPr>
                <a:t>Meshing</a:t>
              </a:r>
            </a:p>
          </p:txBody>
        </p:sp>
        <p:sp>
          <p:nvSpPr>
            <p:cNvPr id="47115" name="Text Box 12"/>
            <p:cNvSpPr txBox="1">
              <a:spLocks noChangeArrowheads="1"/>
            </p:cNvSpPr>
            <p:nvPr/>
          </p:nvSpPr>
          <p:spPr bwMode="auto">
            <a:xfrm>
              <a:off x="1728" y="3984"/>
              <a:ext cx="768" cy="192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u="sng">
                  <a:solidFill>
                    <a:schemeClr val="accent2"/>
                  </a:solidFill>
                  <a:latin typeface="Arial" charset="0"/>
                  <a:ea typeface="SimSun"/>
                  <a:cs typeface="SimSun"/>
                </a:rPr>
                <a:t>Partitioning</a:t>
              </a:r>
              <a:endParaRPr lang="en-US" sz="1400" b="1" u="sng">
                <a:solidFill>
                  <a:srgbClr val="FF5050"/>
                </a:solidFill>
                <a:latin typeface="Arial" charset="0"/>
                <a:ea typeface="SimSun"/>
                <a:cs typeface="SimSun"/>
              </a:endParaRPr>
            </a:p>
          </p:txBody>
        </p:sp>
        <p:pic>
          <p:nvPicPr>
            <p:cNvPr id="47116" name="Picture 1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552" y="2928"/>
              <a:ext cx="584" cy="105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47117" name="AutoShape 14"/>
            <p:cNvSpPr>
              <a:spLocks noChangeArrowheads="1"/>
            </p:cNvSpPr>
            <p:nvPr/>
          </p:nvSpPr>
          <p:spPr bwMode="auto">
            <a:xfrm>
              <a:off x="310" y="3283"/>
              <a:ext cx="206" cy="153"/>
            </a:xfrm>
            <a:prstGeom prst="rightArrow">
              <a:avLst>
                <a:gd name="adj1" fmla="val 50000"/>
                <a:gd name="adj2" fmla="val 3366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18" name="AutoShape 15"/>
            <p:cNvSpPr>
              <a:spLocks noChangeArrowheads="1"/>
            </p:cNvSpPr>
            <p:nvPr/>
          </p:nvSpPr>
          <p:spPr bwMode="auto">
            <a:xfrm>
              <a:off x="672" y="3408"/>
              <a:ext cx="205" cy="152"/>
            </a:xfrm>
            <a:prstGeom prst="rightArrow">
              <a:avLst>
                <a:gd name="adj1" fmla="val 50000"/>
                <a:gd name="adj2" fmla="val 33717"/>
              </a:avLst>
            </a:prstGeom>
            <a:solidFill>
              <a:srgbClr val="33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47119" name="Picture 1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96" y="2976"/>
              <a:ext cx="520" cy="100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47120" name="Text Box 17"/>
            <p:cNvSpPr txBox="1">
              <a:spLocks noChangeArrowheads="1"/>
            </p:cNvSpPr>
            <p:nvPr/>
          </p:nvSpPr>
          <p:spPr bwMode="auto">
            <a:xfrm>
              <a:off x="1872" y="2716"/>
              <a:ext cx="960" cy="212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u="sng">
                  <a:solidFill>
                    <a:srgbClr val="333399"/>
                  </a:solidFill>
                  <a:latin typeface="Arial" charset="0"/>
                  <a:ea typeface="SimSun"/>
                  <a:cs typeface="SimSun"/>
                </a:rPr>
                <a:t>h-Refinement</a:t>
              </a:r>
            </a:p>
          </p:txBody>
        </p:sp>
        <p:sp>
          <p:nvSpPr>
            <p:cNvPr id="47121" name="Text Box 18"/>
            <p:cNvSpPr txBox="1">
              <a:spLocks noChangeArrowheads="1"/>
            </p:cNvSpPr>
            <p:nvPr/>
          </p:nvSpPr>
          <p:spPr bwMode="auto">
            <a:xfrm>
              <a:off x="2744" y="3984"/>
              <a:ext cx="520" cy="192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u="sng">
                  <a:solidFill>
                    <a:schemeClr val="accent2"/>
                  </a:solidFill>
                  <a:latin typeface="Arial" charset="0"/>
                  <a:ea typeface="SimSun"/>
                  <a:cs typeface="SimSun"/>
                </a:rPr>
                <a:t>Solvers</a:t>
              </a:r>
              <a:endParaRPr lang="en-US" sz="1400" b="1" u="sng">
                <a:solidFill>
                  <a:srgbClr val="FF5050"/>
                </a:solidFill>
                <a:latin typeface="Arial" charset="0"/>
                <a:ea typeface="SimSun"/>
                <a:cs typeface="SimSun"/>
              </a:endParaRPr>
            </a:p>
          </p:txBody>
        </p:sp>
        <p:sp>
          <p:nvSpPr>
            <p:cNvPr id="47122" name="AutoShape 19"/>
            <p:cNvSpPr>
              <a:spLocks noChangeArrowheads="1"/>
            </p:cNvSpPr>
            <p:nvPr/>
          </p:nvSpPr>
          <p:spPr bwMode="auto">
            <a:xfrm>
              <a:off x="1536" y="3428"/>
              <a:ext cx="205" cy="152"/>
            </a:xfrm>
            <a:prstGeom prst="rightArrow">
              <a:avLst>
                <a:gd name="adj1" fmla="val 50000"/>
                <a:gd name="adj2" fmla="val 33717"/>
              </a:avLst>
            </a:prstGeom>
            <a:solidFill>
              <a:srgbClr val="33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3" name="AutoShape 20"/>
            <p:cNvSpPr>
              <a:spLocks noChangeArrowheads="1"/>
            </p:cNvSpPr>
            <p:nvPr/>
          </p:nvSpPr>
          <p:spPr bwMode="auto">
            <a:xfrm>
              <a:off x="2435" y="3428"/>
              <a:ext cx="205" cy="152"/>
            </a:xfrm>
            <a:prstGeom prst="rightArrow">
              <a:avLst>
                <a:gd name="adj1" fmla="val 50000"/>
                <a:gd name="adj2" fmla="val 33717"/>
              </a:avLst>
            </a:prstGeom>
            <a:solidFill>
              <a:srgbClr val="33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4" name="AutoShape 21"/>
            <p:cNvSpPr>
              <a:spLocks noChangeArrowheads="1"/>
            </p:cNvSpPr>
            <p:nvPr/>
          </p:nvSpPr>
          <p:spPr bwMode="auto">
            <a:xfrm>
              <a:off x="3347" y="3428"/>
              <a:ext cx="205" cy="152"/>
            </a:xfrm>
            <a:prstGeom prst="rightArrow">
              <a:avLst>
                <a:gd name="adj1" fmla="val 50000"/>
                <a:gd name="adj2" fmla="val 33717"/>
              </a:avLst>
            </a:prstGeom>
            <a:solidFill>
              <a:srgbClr val="33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125" name="Text Box 22"/>
            <p:cNvSpPr txBox="1">
              <a:spLocks noChangeArrowheads="1"/>
            </p:cNvSpPr>
            <p:nvPr/>
          </p:nvSpPr>
          <p:spPr bwMode="auto">
            <a:xfrm>
              <a:off x="3456" y="3984"/>
              <a:ext cx="768" cy="192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u="sng">
                  <a:solidFill>
                    <a:schemeClr val="accent2"/>
                  </a:solidFill>
                  <a:latin typeface="Arial" charset="0"/>
                  <a:ea typeface="SimSun"/>
                  <a:cs typeface="SimSun"/>
                </a:rPr>
                <a:t>Refinement</a:t>
              </a:r>
            </a:p>
          </p:txBody>
        </p:sp>
        <p:sp>
          <p:nvSpPr>
            <p:cNvPr id="47126" name="Line 23"/>
            <p:cNvSpPr>
              <a:spLocks noChangeShapeType="1"/>
            </p:cNvSpPr>
            <p:nvPr/>
          </p:nvSpPr>
          <p:spPr bwMode="auto">
            <a:xfrm flipH="1">
              <a:off x="1056" y="2784"/>
              <a:ext cx="72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27" name="Line 24"/>
            <p:cNvSpPr>
              <a:spLocks noChangeShapeType="1"/>
            </p:cNvSpPr>
            <p:nvPr/>
          </p:nvSpPr>
          <p:spPr bwMode="auto">
            <a:xfrm>
              <a:off x="2784" y="2784"/>
              <a:ext cx="1056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28" name="Text Box 25"/>
            <p:cNvSpPr txBox="1">
              <a:spLocks noChangeArrowheads="1"/>
            </p:cNvSpPr>
            <p:nvPr/>
          </p:nvSpPr>
          <p:spPr bwMode="auto">
            <a:xfrm>
              <a:off x="2726" y="3031"/>
              <a:ext cx="116" cy="3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400" b="1">
                <a:latin typeface="Arial" charset="0"/>
              </a:endParaRPr>
            </a:p>
            <a:p>
              <a:endParaRPr lang="en-US" sz="1400" b="1"/>
            </a:p>
          </p:txBody>
        </p:sp>
        <p:sp>
          <p:nvSpPr>
            <p:cNvPr id="47129" name="Text Box 26"/>
            <p:cNvSpPr txBox="1">
              <a:spLocks noChangeArrowheads="1"/>
            </p:cNvSpPr>
            <p:nvPr/>
          </p:nvSpPr>
          <p:spPr bwMode="auto">
            <a:xfrm>
              <a:off x="2688" y="2976"/>
              <a:ext cx="632" cy="99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>
                  <a:latin typeface="Arial" charset="0"/>
                </a:rPr>
                <a:t>Omega3P</a:t>
              </a:r>
            </a:p>
            <a:p>
              <a:endParaRPr lang="en-US" sz="1400" b="1">
                <a:latin typeface="Arial" charset="0"/>
              </a:endParaRPr>
            </a:p>
            <a:p>
              <a:r>
                <a:rPr lang="en-US" sz="1400" b="1">
                  <a:latin typeface="Arial" charset="0"/>
                </a:rPr>
                <a:t>S3P</a:t>
              </a:r>
            </a:p>
            <a:p>
              <a:endParaRPr lang="en-US" sz="1400" b="1">
                <a:latin typeface="Arial" charset="0"/>
              </a:endParaRPr>
            </a:p>
            <a:p>
              <a:r>
                <a:rPr lang="en-US" sz="1400" b="1">
                  <a:latin typeface="Arial" charset="0"/>
                </a:rPr>
                <a:t>T3P</a:t>
              </a:r>
            </a:p>
            <a:p>
              <a:endParaRPr lang="en-US" sz="1400" b="1">
                <a:latin typeface="Arial" charset="0"/>
              </a:endParaRPr>
            </a:p>
            <a:p>
              <a:r>
                <a:rPr lang="en-US" sz="1400" b="1">
                  <a:latin typeface="Arial" charset="0"/>
                </a:rPr>
                <a:t>Tau3P</a:t>
              </a:r>
            </a:p>
          </p:txBody>
        </p:sp>
        <p:sp>
          <p:nvSpPr>
            <p:cNvPr id="47130" name="Text Box 27"/>
            <p:cNvSpPr txBox="1">
              <a:spLocks noChangeArrowheads="1"/>
            </p:cNvSpPr>
            <p:nvPr/>
          </p:nvSpPr>
          <p:spPr bwMode="auto">
            <a:xfrm>
              <a:off x="1488" y="2544"/>
              <a:ext cx="1536" cy="212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b="1" u="sng">
                  <a:solidFill>
                    <a:srgbClr val="333399"/>
                  </a:solidFill>
                  <a:latin typeface="Arial" charset="0"/>
                  <a:ea typeface="SimSun"/>
                  <a:cs typeface="SimSun"/>
                </a:rPr>
                <a:t>Shape Optimization</a:t>
              </a:r>
            </a:p>
          </p:txBody>
        </p:sp>
        <p:sp>
          <p:nvSpPr>
            <p:cNvPr id="47131" name="Line 28"/>
            <p:cNvSpPr>
              <a:spLocks noChangeShapeType="1"/>
            </p:cNvSpPr>
            <p:nvPr/>
          </p:nvSpPr>
          <p:spPr bwMode="auto">
            <a:xfrm flipH="1" flipV="1">
              <a:off x="240" y="2640"/>
              <a:ext cx="1200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132" name="Line 29"/>
            <p:cNvSpPr>
              <a:spLocks noChangeShapeType="1"/>
            </p:cNvSpPr>
            <p:nvPr/>
          </p:nvSpPr>
          <p:spPr bwMode="auto">
            <a:xfrm>
              <a:off x="2784" y="2660"/>
              <a:ext cx="1056" cy="0"/>
            </a:xfrm>
            <a:prstGeom prst="line">
              <a:avLst/>
            </a:prstGeom>
            <a:noFill/>
            <a:ln w="28575">
              <a:solidFill>
                <a:srgbClr val="333399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400C8F3-960F-4E50-B982-21D61A3D755D}" type="slidenum">
              <a:rPr lang="en-US" smtClean="0"/>
              <a:pPr/>
              <a:t>26</a:t>
            </a:fld>
            <a:endParaRPr lang="en-US" smtClean="0"/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There are several advantages of the component-based approach ITAPS uses.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4953000"/>
          </a:xfrm>
        </p:spPr>
        <p:txBody>
          <a:bodyPr/>
          <a:lstStyle/>
          <a:p>
            <a:pPr eaLnBrk="1" hangingPunct="1"/>
            <a:r>
              <a:rPr lang="en-US" sz="2800" smtClean="0"/>
              <a:t>Focus is on interfaces, not on data structures or file formats.</a:t>
            </a:r>
          </a:p>
          <a:p>
            <a:pPr eaLnBrk="1" hangingPunct="1"/>
            <a:r>
              <a:rPr lang="en-US" sz="2800" smtClean="0"/>
              <a:t>Use of independent interfaces avoids all-or-nothing constraint of frameworks. </a:t>
            </a:r>
          </a:p>
          <a:p>
            <a:pPr eaLnBrk="1" hangingPunct="1"/>
            <a:r>
              <a:rPr lang="en-US" sz="2800" smtClean="0"/>
              <a:t>Applications can adopt technologies incrementally, using only needed subsets of capabilities.</a:t>
            </a:r>
          </a:p>
          <a:p>
            <a:pPr eaLnBrk="1" hangingPunct="1"/>
            <a:r>
              <a:rPr lang="en-US" sz="2800" smtClean="0"/>
              <a:t>Fine granularity of interoperable functionality reduces the need to mix huge libraries together.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ITAPS Parallel Mesh Data Model</a:t>
            </a:r>
          </a:p>
        </p:txBody>
      </p:sp>
      <p:sp>
        <p:nvSpPr>
          <p:cNvPr id="50178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/>
          <a:p>
            <a:fld id="{6A45C4B1-C0FB-4A25-B0E7-580ED81B2DF7}" type="slidenum">
              <a:rPr lang="en-US" smtClean="0"/>
              <a:pPr/>
              <a:t>27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ITAPS Core Data Types abstract the </a:t>
            </a:r>
            <a:br>
              <a:rPr lang="en-GB" smtClean="0"/>
            </a:br>
            <a:r>
              <a:rPr lang="en-GB" smtClean="0"/>
              <a:t>PDE-simulation hierarchy.</a:t>
            </a:r>
          </a:p>
        </p:txBody>
      </p:sp>
      <p:sp>
        <p:nvSpPr>
          <p:cNvPr id="51202" name="Rectangle 1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000" smtClean="0"/>
              <a:t>Core Data Types: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1800" i="1" smtClean="0"/>
              <a:t>Geometric Data</a:t>
            </a:r>
            <a:r>
              <a:rPr lang="en-GB" sz="1800" smtClean="0"/>
              <a:t>: a high level description of the boundaries of the computational domain; e.g., CAD, image, or mesh data.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1800" i="1" smtClean="0"/>
              <a:t>Mesh Data</a:t>
            </a:r>
            <a:r>
              <a:rPr lang="en-GB" sz="1800" smtClean="0"/>
              <a:t>: the geometric and topological information associated with the discrete representation of the domain.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1800" i="1" smtClean="0"/>
              <a:t>Field Data</a:t>
            </a:r>
            <a:r>
              <a:rPr lang="en-GB" sz="1800" smtClean="0"/>
              <a:t>: the time dependent physics variables associated with application solution; e.g., scalars, vectors, tensors.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smtClean="0"/>
              <a:t>Data Relation Managers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1800" smtClean="0"/>
              <a:t>Control the relationships among the core data types.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1800" smtClean="0"/>
              <a:t>Resolve cross references between entities of different types.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1800" smtClean="0"/>
              <a:t>Support applications that depend on multiple core data types.</a:t>
            </a:r>
          </a:p>
          <a:p>
            <a:pPr eaLnBrk="1" hangingPunct="1">
              <a:lnSpc>
                <a:spcPct val="90000"/>
              </a:lnSpc>
            </a:pPr>
            <a:r>
              <a:rPr lang="en-GB" sz="2000" i="1" smtClean="0">
                <a:solidFill>
                  <a:srgbClr val="FF0000"/>
                </a:solidFill>
              </a:rPr>
              <a:t>Each core data type has an ITAPS interface.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1800" i="1" smtClean="0">
                <a:solidFill>
                  <a:srgbClr val="FF0000"/>
                </a:solidFill>
              </a:rPr>
              <a:t>Geometric data:  iGeom		–  Field data:  iField</a:t>
            </a:r>
          </a:p>
          <a:p>
            <a:pPr lvl="1" eaLnBrk="1" hangingPunct="1">
              <a:lnSpc>
                <a:spcPct val="90000"/>
              </a:lnSpc>
            </a:pPr>
            <a:r>
              <a:rPr lang="en-GB" sz="1800" i="1" smtClean="0">
                <a:solidFill>
                  <a:srgbClr val="FF0000"/>
                </a:solidFill>
              </a:rPr>
              <a:t>Mesh data:  iMesh			–  Relationship data:  iRel</a:t>
            </a:r>
            <a:endParaRPr lang="en-GB" sz="1800" smtClean="0"/>
          </a:p>
        </p:txBody>
      </p:sp>
      <p:sp>
        <p:nvSpPr>
          <p:cNvPr id="512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B68C88E-FCA0-4D8A-A48D-DD7F26DC2DC6}" type="slidenum">
              <a:rPr lang="en-US" smtClean="0"/>
              <a:pPr/>
              <a:t>28</a:t>
            </a:fld>
            <a:endParaRPr lang="en-US" smtClean="0"/>
          </a:p>
        </p:txBody>
      </p:sp>
      <p:grpSp>
        <p:nvGrpSpPr>
          <p:cNvPr id="51204" name="Group 15"/>
          <p:cNvGrpSpPr>
            <a:grpSpLocks/>
          </p:cNvGrpSpPr>
          <p:nvPr/>
        </p:nvGrpSpPr>
        <p:grpSpPr bwMode="auto">
          <a:xfrm>
            <a:off x="112713" y="1752600"/>
            <a:ext cx="573087" cy="2057400"/>
            <a:chOff x="144" y="1104"/>
            <a:chExt cx="361" cy="1296"/>
          </a:xfrm>
        </p:grpSpPr>
        <p:grpSp>
          <p:nvGrpSpPr>
            <p:cNvPr id="51205" name="Group 4"/>
            <p:cNvGrpSpPr>
              <a:grpSpLocks/>
            </p:cNvGrpSpPr>
            <p:nvPr/>
          </p:nvGrpSpPr>
          <p:grpSpPr bwMode="auto">
            <a:xfrm>
              <a:off x="144" y="1104"/>
              <a:ext cx="347" cy="345"/>
              <a:chOff x="144" y="1286"/>
              <a:chExt cx="347" cy="345"/>
            </a:xfrm>
          </p:grpSpPr>
          <p:sp>
            <p:nvSpPr>
              <p:cNvPr id="51208" name="AutoShape 5"/>
              <p:cNvSpPr>
                <a:spLocks noChangeArrowheads="1"/>
              </p:cNvSpPr>
              <p:nvPr/>
            </p:nvSpPr>
            <p:spPr bwMode="auto">
              <a:xfrm>
                <a:off x="144" y="1286"/>
                <a:ext cx="348" cy="346"/>
              </a:xfrm>
              <a:prstGeom prst="roundRect">
                <a:avLst>
                  <a:gd name="adj" fmla="val 204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0047FF"/>
                  </a:gs>
                </a:gsLst>
                <a:lin ang="3600000" scaled="1"/>
              </a:gradFill>
              <a:ln w="936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09" name="Oval 6"/>
              <p:cNvSpPr>
                <a:spLocks noChangeArrowheads="1"/>
              </p:cNvSpPr>
              <p:nvPr/>
            </p:nvSpPr>
            <p:spPr bwMode="auto">
              <a:xfrm>
                <a:off x="303" y="1338"/>
                <a:ext cx="140" cy="137"/>
              </a:xfrm>
              <a:prstGeom prst="ellipse">
                <a:avLst/>
              </a:prstGeom>
              <a:solidFill>
                <a:srgbClr val="FF0000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210" name="Oval 7"/>
              <p:cNvSpPr>
                <a:spLocks noChangeArrowheads="1"/>
              </p:cNvSpPr>
              <p:nvPr/>
            </p:nvSpPr>
            <p:spPr bwMode="auto">
              <a:xfrm>
                <a:off x="222" y="1505"/>
                <a:ext cx="47" cy="46"/>
              </a:xfrm>
              <a:prstGeom prst="ellipse">
                <a:avLst/>
              </a:prstGeom>
              <a:solidFill>
                <a:srgbClr val="FF00FF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51206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4" y="2052"/>
              <a:ext cx="361" cy="34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51207" name="Picture 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44" y="1575"/>
              <a:ext cx="359" cy="34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6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620000" cy="1143000"/>
          </a:xfrm>
        </p:spPr>
        <p:txBody>
          <a:bodyPr/>
          <a:lstStyle/>
          <a:p>
            <a:pPr eaLnBrk="1" hangingPunct="1"/>
            <a:r>
              <a:rPr lang="en-GB" smtClean="0"/>
              <a:t>The ITAPS Data Model</a:t>
            </a:r>
          </a:p>
        </p:txBody>
      </p:sp>
      <p:sp>
        <p:nvSpPr>
          <p:cNvPr id="53250" name="Rectangle 17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6705600" cy="4114800"/>
          </a:xfrm>
        </p:spPr>
        <p:txBody>
          <a:bodyPr/>
          <a:lstStyle/>
          <a:p>
            <a:pPr eaLnBrk="1" hangingPunct="1"/>
            <a:r>
              <a:rPr lang="en-GB" sz="2400" smtClean="0"/>
              <a:t>The core data model blends abstraction with familiar mesh/geometry specifics.</a:t>
            </a:r>
          </a:p>
          <a:p>
            <a:pPr eaLnBrk="1" hangingPunct="1"/>
            <a:r>
              <a:rPr lang="en-GB" sz="2400" i="1" smtClean="0"/>
              <a:t>Entities</a:t>
            </a:r>
            <a:r>
              <a:rPr lang="en-GB" sz="2400" smtClean="0"/>
              <a:t>:</a:t>
            </a:r>
          </a:p>
          <a:p>
            <a:pPr lvl="1" eaLnBrk="1" hangingPunct="1"/>
            <a:r>
              <a:rPr lang="en-GB" sz="2000" smtClean="0"/>
              <a:t>Fine-grained objects in mesh.</a:t>
            </a:r>
          </a:p>
          <a:p>
            <a:pPr lvl="1" eaLnBrk="1" hangingPunct="1"/>
            <a:r>
              <a:rPr lang="en-GB" sz="2000" smtClean="0"/>
              <a:t>E.g., vertices, edges, faces, regions.</a:t>
            </a:r>
          </a:p>
          <a:p>
            <a:pPr eaLnBrk="1" hangingPunct="1"/>
            <a:r>
              <a:rPr lang="en-GB" sz="2400" i="1" smtClean="0"/>
              <a:t>Entity Sets</a:t>
            </a:r>
            <a:r>
              <a:rPr lang="en-GB" sz="2400" smtClean="0"/>
              <a:t>:</a:t>
            </a:r>
          </a:p>
          <a:p>
            <a:pPr lvl="1" eaLnBrk="1" hangingPunct="1"/>
            <a:r>
              <a:rPr lang="en-GB" sz="2000" smtClean="0"/>
              <a:t>Arbitrary collection of entities and other sets.</a:t>
            </a:r>
          </a:p>
          <a:p>
            <a:pPr lvl="1" eaLnBrk="1" hangingPunct="1"/>
            <a:r>
              <a:rPr lang="en-GB" sz="2000" smtClean="0"/>
              <a:t>Hierarchical relationships between sets.</a:t>
            </a:r>
          </a:p>
          <a:p>
            <a:pPr lvl="1" eaLnBrk="1" hangingPunct="1"/>
            <a:r>
              <a:rPr lang="en-GB" sz="2000" smtClean="0"/>
              <a:t>Special “root” set contains all entities.</a:t>
            </a:r>
          </a:p>
          <a:p>
            <a:pPr lvl="1" eaLnBrk="1" hangingPunct="1"/>
            <a:r>
              <a:rPr lang="en-GB" sz="2000" smtClean="0"/>
              <a:t>E.g., boundary conditions, materials.</a:t>
            </a:r>
          </a:p>
          <a:p>
            <a:pPr eaLnBrk="1" hangingPunct="1"/>
            <a:r>
              <a:rPr lang="en-GB" sz="2400" i="1" smtClean="0"/>
              <a:t>Tags</a:t>
            </a:r>
            <a:r>
              <a:rPr lang="en-GB" sz="2400" smtClean="0"/>
              <a:t>:</a:t>
            </a:r>
          </a:p>
          <a:p>
            <a:pPr lvl="1" eaLnBrk="1" hangingPunct="1"/>
            <a:r>
              <a:rPr lang="en-GB" sz="2000" smtClean="0"/>
              <a:t>Associate user-defined data with entities and sets.</a:t>
            </a:r>
          </a:p>
          <a:p>
            <a:pPr eaLnBrk="1" hangingPunct="1">
              <a:buFontTx/>
              <a:buNone/>
            </a:pPr>
            <a:endParaRPr lang="en-GB" sz="2400" smtClean="0"/>
          </a:p>
          <a:p>
            <a:pPr eaLnBrk="1" hangingPunct="1"/>
            <a:endParaRPr lang="en-GB" sz="2400" smtClean="0"/>
          </a:p>
        </p:txBody>
      </p:sp>
      <p:sp>
        <p:nvSpPr>
          <p:cNvPr id="5325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9F4F4A5-74A5-46A8-A99A-5E2406485613}" type="slidenum">
              <a:rPr lang="en-US" smtClean="0"/>
              <a:pPr/>
              <a:t>29</a:t>
            </a:fld>
            <a:endParaRPr lang="en-US" smtClean="0"/>
          </a:p>
        </p:txBody>
      </p:sp>
      <p:pic>
        <p:nvPicPr>
          <p:cNvPr id="5325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91400" y="5257800"/>
            <a:ext cx="1157288" cy="12112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53253" name="Group 16"/>
          <p:cNvGrpSpPr>
            <a:grpSpLocks/>
          </p:cNvGrpSpPr>
          <p:nvPr/>
        </p:nvGrpSpPr>
        <p:grpSpPr bwMode="auto">
          <a:xfrm>
            <a:off x="6810375" y="3625850"/>
            <a:ext cx="2105025" cy="1450975"/>
            <a:chOff x="6543675" y="3625850"/>
            <a:chExt cx="2105025" cy="1450975"/>
          </a:xfrm>
        </p:grpSpPr>
        <p:pic>
          <p:nvPicPr>
            <p:cNvPr id="53261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543675" y="3625850"/>
              <a:ext cx="771525" cy="801687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53262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315200" y="3817937"/>
              <a:ext cx="771525" cy="80168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53263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7877175" y="4275137"/>
              <a:ext cx="771525" cy="80168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</p:grpSp>
      <p:grpSp>
        <p:nvGrpSpPr>
          <p:cNvPr id="53254" name="Group 15"/>
          <p:cNvGrpSpPr>
            <a:grpSpLocks/>
          </p:cNvGrpSpPr>
          <p:nvPr/>
        </p:nvGrpSpPr>
        <p:grpSpPr bwMode="auto">
          <a:xfrm>
            <a:off x="6553200" y="2209800"/>
            <a:ext cx="2286000" cy="1295400"/>
            <a:chOff x="6553200" y="1836737"/>
            <a:chExt cx="2286000" cy="1295400"/>
          </a:xfrm>
        </p:grpSpPr>
        <p:sp>
          <p:nvSpPr>
            <p:cNvPr id="53255" name="Rectangle 6"/>
            <p:cNvSpPr>
              <a:spLocks noChangeArrowheads="1"/>
            </p:cNvSpPr>
            <p:nvPr/>
          </p:nvSpPr>
          <p:spPr bwMode="auto">
            <a:xfrm>
              <a:off x="7772400" y="2598737"/>
              <a:ext cx="457200" cy="533400"/>
            </a:xfrm>
            <a:prstGeom prst="rect">
              <a:avLst/>
            </a:prstGeom>
            <a:solidFill>
              <a:srgbClr val="00CC99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56" name="AutoShape 7"/>
            <p:cNvSpPr>
              <a:spLocks noChangeArrowheads="1"/>
            </p:cNvSpPr>
            <p:nvPr/>
          </p:nvSpPr>
          <p:spPr bwMode="auto">
            <a:xfrm>
              <a:off x="7162800" y="1989137"/>
              <a:ext cx="533400" cy="533400"/>
            </a:xfrm>
            <a:prstGeom prst="triangle">
              <a:avLst>
                <a:gd name="adj" fmla="val 50000"/>
              </a:avLst>
            </a:prstGeom>
            <a:solidFill>
              <a:srgbClr val="00CC99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57" name="Line 8"/>
            <p:cNvSpPr>
              <a:spLocks noChangeShapeType="1"/>
            </p:cNvSpPr>
            <p:nvPr/>
          </p:nvSpPr>
          <p:spPr bwMode="auto">
            <a:xfrm flipH="1">
              <a:off x="6583363" y="1912937"/>
              <a:ext cx="384175" cy="609600"/>
            </a:xfrm>
            <a:prstGeom prst="line">
              <a:avLst/>
            </a:prstGeom>
            <a:noFill/>
            <a:ln w="9360">
              <a:solidFill>
                <a:srgbClr val="339966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3258" name="AutoShape 9"/>
            <p:cNvSpPr>
              <a:spLocks noChangeArrowheads="1"/>
            </p:cNvSpPr>
            <p:nvPr/>
          </p:nvSpPr>
          <p:spPr bwMode="auto">
            <a:xfrm>
              <a:off x="8305800" y="2141537"/>
              <a:ext cx="533400" cy="609600"/>
            </a:xfrm>
            <a:prstGeom prst="cube">
              <a:avLst>
                <a:gd name="adj" fmla="val 25000"/>
              </a:avLst>
            </a:prstGeom>
            <a:solidFill>
              <a:srgbClr val="00CC99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59" name="Oval 10"/>
            <p:cNvSpPr>
              <a:spLocks noChangeArrowheads="1"/>
            </p:cNvSpPr>
            <p:nvPr/>
          </p:nvSpPr>
          <p:spPr bwMode="auto">
            <a:xfrm>
              <a:off x="6945313" y="1836737"/>
              <a:ext cx="76200" cy="76200"/>
            </a:xfrm>
            <a:prstGeom prst="ellipse">
              <a:avLst/>
            </a:prstGeom>
            <a:solidFill>
              <a:srgbClr val="00CC99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260" name="Oval 11"/>
            <p:cNvSpPr>
              <a:spLocks noChangeArrowheads="1"/>
            </p:cNvSpPr>
            <p:nvPr/>
          </p:nvSpPr>
          <p:spPr bwMode="auto">
            <a:xfrm>
              <a:off x="6553200" y="2489200"/>
              <a:ext cx="76200" cy="76200"/>
            </a:xfrm>
            <a:prstGeom prst="ellipse">
              <a:avLst/>
            </a:prstGeom>
            <a:solidFill>
              <a:srgbClr val="00CC99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>
                <a:solidFill>
                  <a:srgbClr val="000090"/>
                </a:solidFill>
              </a:rPr>
              <a:t>The reasons for parallelism in </a:t>
            </a:r>
            <a:br>
              <a:rPr lang="en-US" smtClean="0">
                <a:solidFill>
                  <a:srgbClr val="000090"/>
                </a:solidFill>
              </a:rPr>
            </a:br>
            <a:r>
              <a:rPr lang="en-US" smtClean="0">
                <a:solidFill>
                  <a:srgbClr val="000090"/>
                </a:solidFill>
              </a:rPr>
              <a:t>mesh-based research are growing.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685800" y="1600200"/>
            <a:ext cx="4876800" cy="480060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Parallel computing is more pervasive than ever.</a:t>
            </a:r>
          </a:p>
          <a:p>
            <a:pPr lvl="1" eaLnBrk="1" hangingPunct="1">
              <a:defRPr/>
            </a:pPr>
            <a:r>
              <a:rPr lang="en-US" dirty="0" smtClean="0"/>
              <a:t>Leadership-class parallel computers</a:t>
            </a:r>
          </a:p>
          <a:p>
            <a:pPr lvl="1" eaLnBrk="1" hangingPunct="1">
              <a:defRPr/>
            </a:pPr>
            <a:r>
              <a:rPr lang="en-US" dirty="0" smtClean="0"/>
              <a:t>Medium-sized clusters</a:t>
            </a:r>
          </a:p>
          <a:p>
            <a:pPr lvl="1" eaLnBrk="1" hangingPunct="1">
              <a:defRPr/>
            </a:pPr>
            <a:r>
              <a:rPr lang="en-US" dirty="0" smtClean="0"/>
              <a:t>Small </a:t>
            </a:r>
            <a:r>
              <a:rPr lang="en-US" dirty="0" err="1" smtClean="0"/>
              <a:t>multicore</a:t>
            </a:r>
            <a:r>
              <a:rPr lang="en-US" dirty="0" smtClean="0"/>
              <a:t> desktop computers</a:t>
            </a:r>
          </a:p>
          <a:p>
            <a:pPr eaLnBrk="1" hangingPunct="1">
              <a:defRPr/>
            </a:pPr>
            <a:r>
              <a:rPr lang="en-US" dirty="0" smtClean="0"/>
              <a:t>Applications are interested in using larger meshes than ever.</a:t>
            </a:r>
          </a:p>
          <a:p>
            <a:pPr lvl="1" eaLnBrk="1" hangingPunct="1">
              <a:defRPr/>
            </a:pPr>
            <a:r>
              <a:rPr lang="en-US" dirty="0" smtClean="0"/>
              <a:t>O(100M)-O(1B) entities becoming common.</a:t>
            </a:r>
          </a:p>
          <a:p>
            <a:pPr lvl="1" eaLnBrk="1" hangingPunct="1">
              <a:defRPr/>
            </a:pPr>
            <a:r>
              <a:rPr lang="en-US" dirty="0" smtClean="0"/>
              <a:t>Mesh sizes are exceeding the available memory in single-node computers.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410200" y="1219200"/>
            <a:ext cx="3733800" cy="44958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3" name="Shape">
            <a:hlinkClick r:id="" action="ppaction://media"/>
          </p:cNvPr>
          <p:cNvPicPr>
            <a:picLocks noChangeAspect="1" noChangeArrowheads="1"/>
          </p:cNvPicPr>
          <p:nvPr>
            <a:videoFile r:link="rId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5410200" y="1219200"/>
            <a:ext cx="2967038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5486400" y="5780088"/>
            <a:ext cx="3567113" cy="10779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b="1" i="1" dirty="0">
                <a:latin typeface="+mn-lt"/>
              </a:rPr>
              <a:t>Vascular flow simulations can use </a:t>
            </a:r>
            <a:br>
              <a:rPr lang="en-US" b="1" i="1" dirty="0">
                <a:latin typeface="+mn-lt"/>
              </a:rPr>
            </a:br>
            <a:r>
              <a:rPr lang="en-US" b="1" i="1" dirty="0">
                <a:latin typeface="+mn-lt"/>
              </a:rPr>
              <a:t>8B-element meshes on </a:t>
            </a:r>
            <a:br>
              <a:rPr lang="en-US" b="1" i="1" dirty="0">
                <a:latin typeface="+mn-lt"/>
              </a:rPr>
            </a:br>
            <a:r>
              <a:rPr lang="en-US" b="1" i="1" dirty="0">
                <a:latin typeface="+mn-lt"/>
              </a:rPr>
              <a:t>294K processors.</a:t>
            </a:r>
          </a:p>
          <a:p>
            <a:pPr algn="ctr">
              <a:defRPr/>
            </a:pPr>
            <a:r>
              <a:rPr lang="en-US" b="1" i="1" dirty="0">
                <a:latin typeface="+mn-lt"/>
              </a:rPr>
              <a:t>--Courtesy of RPI, Stanford</a:t>
            </a:r>
            <a:endParaRPr lang="en-US" b="1" i="1" dirty="0">
              <a:latin typeface="+mn-lt"/>
            </a:endParaRPr>
          </a:p>
        </p:txBody>
      </p:sp>
      <p:pic>
        <p:nvPicPr>
          <p:cNvPr id="13318" name="Picture 1033" descr="Mesh_whole_monster_front_black"/>
          <p:cNvPicPr>
            <a:picLocks noChangeAspect="1" noChangeArrowheads="1"/>
          </p:cNvPicPr>
          <p:nvPr/>
        </p:nvPicPr>
        <p:blipFill>
          <a:blip r:embed="rId4"/>
          <a:srcRect l="32684" t="1451" r="43179" b="4262"/>
          <a:stretch>
            <a:fillRect/>
          </a:stretch>
        </p:blipFill>
        <p:spPr bwMode="auto">
          <a:xfrm>
            <a:off x="7596188" y="1371600"/>
            <a:ext cx="1547812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1BD2C3C-2934-46ED-8DBB-43BA943405F0}" type="slidenum">
              <a:rPr lang="en-US" smtClean="0"/>
              <a:pPr/>
              <a:t>30</a:t>
            </a:fld>
            <a:endParaRPr lang="en-US" smtClean="0"/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086600" cy="1141413"/>
          </a:xfrm>
        </p:spPr>
        <p:txBody>
          <a:bodyPr/>
          <a:lstStyle/>
          <a:p>
            <a:pPr defTabSz="449263" eaLnBrk="1" hangingPunct="1"/>
            <a:r>
              <a:rPr lang="en-US" smtClean="0"/>
              <a:t>The iMesh interface supports basic and advanced local operations.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543800" cy="5257800"/>
          </a:xfrm>
        </p:spPr>
        <p:txBody>
          <a:bodyPr/>
          <a:lstStyle/>
          <a:p>
            <a:pPr marL="341313" indent="-341313" defTabSz="449263" eaLnBrk="1" hangingPunct="1">
              <a:lnSpc>
                <a:spcPct val="90000"/>
              </a:lnSpc>
            </a:pPr>
            <a:r>
              <a:rPr lang="en-US" sz="2400" smtClean="0"/>
              <a:t>Access to vertex coordinates and adjacency information</a:t>
            </a:r>
          </a:p>
          <a:p>
            <a:pPr marL="741363" lvl="1" indent="-284163" defTabSz="449263" eaLnBrk="1" hangingPunct="1">
              <a:lnSpc>
                <a:spcPct val="90000"/>
              </a:lnSpc>
            </a:pPr>
            <a:r>
              <a:rPr lang="en-US" sz="2000" smtClean="0"/>
              <a:t>Mesh loading and saving</a:t>
            </a:r>
          </a:p>
          <a:p>
            <a:pPr marL="741363" lvl="1" indent="-284163" defTabSz="449263" eaLnBrk="1" hangingPunct="1">
              <a:lnSpc>
                <a:spcPct val="90000"/>
              </a:lnSpc>
            </a:pPr>
            <a:r>
              <a:rPr lang="en-US" sz="2000" smtClean="0"/>
              <a:t>Global information such as the root set, geometric dimension, number of entities of a given type or topology</a:t>
            </a:r>
          </a:p>
          <a:p>
            <a:pPr marL="741363" lvl="1" indent="-284163" defTabSz="449263" eaLnBrk="1" hangingPunct="1">
              <a:lnSpc>
                <a:spcPct val="90000"/>
              </a:lnSpc>
            </a:pPr>
            <a:r>
              <a:rPr lang="en-US" sz="2000" smtClean="0"/>
              <a:t>Access to all entities in a set as single entities, arrays of entities, or entire set</a:t>
            </a:r>
          </a:p>
          <a:p>
            <a:pPr marL="741363" lvl="1" indent="-284163" defTabSz="449263" eaLnBrk="1" hangingPunct="1">
              <a:lnSpc>
                <a:spcPct val="90000"/>
              </a:lnSpc>
            </a:pPr>
            <a:r>
              <a:rPr lang="en-US" sz="2000" smtClean="0"/>
              <a:t>Set/remove/access tag data</a:t>
            </a:r>
          </a:p>
          <a:p>
            <a:pPr marL="341313" indent="-341313" defTabSz="449263" eaLnBrk="1" hangingPunct="1">
              <a:lnSpc>
                <a:spcPct val="90000"/>
              </a:lnSpc>
            </a:pPr>
            <a:r>
              <a:rPr lang="en-US" sz="2400" smtClean="0"/>
              <a:t>Set functionality</a:t>
            </a:r>
          </a:p>
          <a:p>
            <a:pPr marL="741363" lvl="1" indent="-284163" defTabSz="449263" eaLnBrk="1" hangingPunct="1">
              <a:lnSpc>
                <a:spcPct val="90000"/>
              </a:lnSpc>
            </a:pPr>
            <a:r>
              <a:rPr lang="en-US" sz="2000" smtClean="0"/>
              <a:t>Boolean operations (union, subtract, intersect)</a:t>
            </a:r>
          </a:p>
          <a:p>
            <a:pPr marL="741363" lvl="1" indent="-284163" defTabSz="449263" eaLnBrk="1" hangingPunct="1">
              <a:lnSpc>
                <a:spcPct val="90000"/>
              </a:lnSpc>
            </a:pPr>
            <a:r>
              <a:rPr lang="en-US" sz="2000" smtClean="0"/>
              <a:t>Hierarchical relationships</a:t>
            </a:r>
          </a:p>
          <a:p>
            <a:pPr marL="341313" indent="-341313" defTabSz="449263" eaLnBrk="1" hangingPunct="1">
              <a:lnSpc>
                <a:spcPct val="90000"/>
              </a:lnSpc>
            </a:pPr>
            <a:r>
              <a:rPr lang="en-US" sz="2400" smtClean="0"/>
              <a:t>Mesh modification</a:t>
            </a:r>
          </a:p>
          <a:p>
            <a:pPr marL="741363" lvl="1" indent="-284163" defTabSz="449263" eaLnBrk="1" hangingPunct="1">
              <a:lnSpc>
                <a:spcPct val="90000"/>
              </a:lnSpc>
            </a:pPr>
            <a:r>
              <a:rPr lang="en-US" sz="2000" smtClean="0"/>
              <a:t>Adding / Deleting entities</a:t>
            </a:r>
          </a:p>
          <a:p>
            <a:pPr marL="741363" lvl="1" indent="-284163" defTabSz="449263" eaLnBrk="1" hangingPunct="1">
              <a:lnSpc>
                <a:spcPct val="90000"/>
              </a:lnSpc>
            </a:pPr>
            <a:r>
              <a:rPr lang="en-US" sz="2000" smtClean="0"/>
              <a:t>Vertex relocation</a:t>
            </a:r>
          </a:p>
          <a:p>
            <a:pPr marL="741363" lvl="1" indent="-284163" defTabSz="449263" eaLnBrk="1" hangingPunct="1">
              <a:lnSpc>
                <a:spcPct val="90000"/>
              </a:lnSpc>
            </a:pPr>
            <a:r>
              <a:rPr lang="en-US" sz="2000" smtClean="0"/>
              <a:t>No validity checks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03950" y="1441450"/>
            <a:ext cx="2900363" cy="28257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56322" name="Rectangle 7"/>
          <p:cNvSpPr>
            <a:spLocks noGrp="1" noChangeArrowheads="1"/>
          </p:cNvSpPr>
          <p:nvPr>
            <p:ph type="title"/>
          </p:nvPr>
        </p:nvSpPr>
        <p:spPr/>
        <p:txBody>
          <a:bodyPr lIns="90000" tIns="46800" rIns="90000" bIns="46800"/>
          <a:lstStyle/>
          <a:p>
            <a:pPr eaLnBrk="1" hangingPunct="1"/>
            <a:r>
              <a:rPr lang="en-US" smtClean="0"/>
              <a:t>iMeshP extends iMesh to support parallel computations.</a:t>
            </a:r>
          </a:p>
        </p:txBody>
      </p:sp>
      <p:sp>
        <p:nvSpPr>
          <p:cNvPr id="56323" name="Rectangle 8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7772400" cy="4114800"/>
          </a:xfrm>
        </p:spPr>
        <p:txBody>
          <a:bodyPr lIns="90000" tIns="46800" rIns="90000" bIns="46800"/>
          <a:lstStyle/>
          <a:p>
            <a:pPr eaLnBrk="1" hangingPunct="1">
              <a:lnSpc>
                <a:spcPct val="90000"/>
              </a:lnSpc>
            </a:pPr>
            <a:r>
              <a:rPr lang="en-US" sz="2000" smtClean="0"/>
              <a:t>iMeshP:  Interface to manage/query a mesh </a:t>
            </a:r>
            <a:br>
              <a:rPr lang="en-US" sz="2000" smtClean="0"/>
            </a:br>
            <a:r>
              <a:rPr lang="en-US" sz="2000" smtClean="0"/>
              <a:t>distributed across a parallel computer.</a:t>
            </a:r>
          </a:p>
          <a:p>
            <a:pPr lvl="2" eaLnBrk="1" hangingPunct="1">
              <a:lnSpc>
                <a:spcPct val="90000"/>
              </a:lnSpc>
            </a:pPr>
            <a:endParaRPr lang="en-US" sz="1200" smtClean="0"/>
          </a:p>
          <a:p>
            <a:pPr eaLnBrk="1" hangingPunct="1">
              <a:lnSpc>
                <a:spcPct val="90000"/>
              </a:lnSpc>
            </a:pPr>
            <a:r>
              <a:rPr lang="en-US" sz="2000" smtClean="0"/>
              <a:t>Simplifies the development of parallel </a:t>
            </a:r>
            <a:br>
              <a:rPr lang="en-US" sz="2000" smtClean="0"/>
            </a:br>
            <a:r>
              <a:rPr lang="en-US" sz="2000" smtClean="0"/>
              <a:t>mesh-based applications by managing </a:t>
            </a:r>
            <a:br>
              <a:rPr lang="en-US" sz="2000" smtClean="0"/>
            </a:br>
            <a:r>
              <a:rPr lang="en-US" sz="2000" smtClean="0"/>
              <a:t>the distribution of a mesh: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900" smtClean="0"/>
              <a:t>Load meshes onto parallel computers.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900" smtClean="0"/>
              <a:t>Maintain relationships between </a:t>
            </a:r>
            <a:br>
              <a:rPr lang="en-US" sz="1900" smtClean="0"/>
            </a:br>
            <a:r>
              <a:rPr lang="en-US" sz="1900" smtClean="0"/>
              <a:t>mesh entities on different parts.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900" smtClean="0"/>
              <a:t>Communicate tag data between parts.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900" smtClean="0"/>
              <a:t>Move mesh entities between parts and re-establish communication links.</a:t>
            </a:r>
          </a:p>
          <a:p>
            <a:pPr lvl="2" eaLnBrk="1" hangingPunct="1">
              <a:lnSpc>
                <a:spcPct val="90000"/>
              </a:lnSpc>
            </a:pPr>
            <a:endParaRPr lang="en-US" sz="1200" smtClean="0"/>
          </a:p>
          <a:p>
            <a:pPr eaLnBrk="1" hangingPunct="1">
              <a:lnSpc>
                <a:spcPct val="90000"/>
              </a:lnSpc>
            </a:pPr>
            <a:r>
              <a:rPr lang="en-US" sz="2000" smtClean="0"/>
              <a:t>Sufficient for building services such as: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900" smtClean="0"/>
              <a:t>Parallel mesh generation/improvement/modification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1900" smtClean="0"/>
              <a:t>Partitioning and repartitioning</a:t>
            </a:r>
          </a:p>
        </p:txBody>
      </p:sp>
      <p:sp>
        <p:nvSpPr>
          <p:cNvPr id="56324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6F952D-8E45-483A-B7F8-35FE6E983AA7}" type="slidenum">
              <a:rPr lang="en-US" smtClean="0"/>
              <a:pPr/>
              <a:t>31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iMeshP supports common parallel programming paradigms.</a:t>
            </a:r>
          </a:p>
        </p:txBody>
      </p:sp>
      <p:sp>
        <p:nvSpPr>
          <p:cNvPr id="58370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Primarily support distributed memory.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For example:  use MPI communicators from application.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But allow use of global address space and shared memory paradigms.</a:t>
            </a:r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Maintain backward compatibility of serial iMesh.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Serial iMesh works as expected within a process.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Serial iMesh works as expected for global address space and shared memory programs. </a:t>
            </a: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22AA7B5-15F6-4FC9-B747-2D1F893776AA}" type="slidenum">
              <a:rPr lang="en-US" smtClean="0"/>
              <a:pPr/>
              <a:t>32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026"/>
          <p:cNvSpPr>
            <a:spLocks noGrp="1" noChangeArrowheads="1"/>
          </p:cNvSpPr>
          <p:nvPr>
            <p:ph type="title"/>
          </p:nvPr>
        </p:nvSpPr>
        <p:spPr/>
        <p:txBody>
          <a:bodyPr lIns="90000" tIns="46800" rIns="90000" bIns="46800"/>
          <a:lstStyle/>
          <a:p>
            <a:pPr eaLnBrk="1" hangingPunct="1"/>
            <a:r>
              <a:rPr lang="en-US" smtClean="0"/>
              <a:t>iMeshP includes a partition model of distributed meshes.</a:t>
            </a:r>
          </a:p>
        </p:txBody>
      </p:sp>
      <p:sp>
        <p:nvSpPr>
          <p:cNvPr id="60418" name="Rectangle 1027"/>
          <p:cNvSpPr>
            <a:spLocks noGrp="1" noChangeArrowheads="1"/>
          </p:cNvSpPr>
          <p:nvPr>
            <p:ph idx="1"/>
          </p:nvPr>
        </p:nvSpPr>
        <p:spPr>
          <a:xfrm>
            <a:off x="685800" y="1447800"/>
            <a:ext cx="7772400" cy="4114800"/>
          </a:xfrm>
        </p:spPr>
        <p:txBody>
          <a:bodyPr lIns="90000" tIns="46800" rIns="90000" bIns="46800"/>
          <a:lstStyle/>
          <a:p>
            <a:pPr eaLnBrk="1" hangingPunct="1">
              <a:lnSpc>
                <a:spcPct val="90000"/>
              </a:lnSpc>
            </a:pPr>
            <a:r>
              <a:rPr lang="en-US" sz="2000" i="1" smtClean="0"/>
              <a:t>Process</a:t>
            </a:r>
            <a:r>
              <a:rPr lang="en-US" sz="2000" smtClean="0"/>
              <a:t>:  a program executing; MPI process.</a:t>
            </a:r>
          </a:p>
          <a:p>
            <a:pPr marL="739775" lvl="1" indent="-284163" eaLnBrk="1" hangingPunct="1">
              <a:lnSpc>
                <a:spcPct val="90000"/>
              </a:lnSpc>
            </a:pPr>
            <a:r>
              <a:rPr lang="en-US" sz="1900" smtClean="0"/>
              <a:t>Number of processes == MPI_Comm_size</a:t>
            </a:r>
          </a:p>
          <a:p>
            <a:pPr marL="739775" lvl="1" indent="-284163" eaLnBrk="1" hangingPunct="1">
              <a:lnSpc>
                <a:spcPct val="90000"/>
              </a:lnSpc>
            </a:pPr>
            <a:r>
              <a:rPr lang="en-US" sz="1900" smtClean="0"/>
              <a:t>Process number == MPI_Comm_rank</a:t>
            </a:r>
          </a:p>
          <a:p>
            <a:pPr lvl="3" eaLnBrk="1" hangingPunct="1">
              <a:lnSpc>
                <a:spcPct val="90000"/>
              </a:lnSpc>
            </a:pPr>
            <a:endParaRPr lang="en-US" sz="1200" smtClean="0"/>
          </a:p>
          <a:p>
            <a:pPr eaLnBrk="1" hangingPunct="1">
              <a:lnSpc>
                <a:spcPct val="90000"/>
              </a:lnSpc>
            </a:pPr>
            <a:r>
              <a:rPr lang="en-US" sz="2000" i="1" smtClean="0"/>
              <a:t>iMesh instance</a:t>
            </a:r>
            <a:r>
              <a:rPr lang="en-US" sz="2000" smtClean="0"/>
              <a:t>:  mesh database. </a:t>
            </a:r>
          </a:p>
          <a:p>
            <a:pPr marL="739775" lvl="1" indent="-284163" eaLnBrk="1" hangingPunct="1">
              <a:lnSpc>
                <a:spcPct val="90000"/>
              </a:lnSpc>
            </a:pPr>
            <a:r>
              <a:rPr lang="en-US" sz="1900" smtClean="0"/>
              <a:t>Typically one per process.</a:t>
            </a:r>
          </a:p>
          <a:p>
            <a:pPr marL="739775" lvl="1" indent="-284163" eaLnBrk="1" hangingPunct="1">
              <a:lnSpc>
                <a:spcPct val="90000"/>
              </a:lnSpc>
            </a:pPr>
            <a:r>
              <a:rPr lang="en-US" sz="1900" smtClean="0"/>
              <a:t>Manages all entities on process.</a:t>
            </a:r>
          </a:p>
          <a:p>
            <a:pPr lvl="3" eaLnBrk="1" hangingPunct="1">
              <a:lnSpc>
                <a:spcPct val="90000"/>
              </a:lnSpc>
            </a:pPr>
            <a:endParaRPr lang="en-US" sz="1200" smtClean="0"/>
          </a:p>
          <a:p>
            <a:pPr eaLnBrk="1" hangingPunct="1">
              <a:lnSpc>
                <a:spcPct val="90000"/>
              </a:lnSpc>
            </a:pPr>
            <a:r>
              <a:rPr lang="en-US" sz="2000" i="1" smtClean="0"/>
              <a:t>iMeshP partition</a:t>
            </a:r>
            <a:r>
              <a:rPr lang="en-US" sz="2000" smtClean="0"/>
              <a:t>:  describes a </a:t>
            </a:r>
            <a:br>
              <a:rPr lang="en-US" sz="2000" smtClean="0"/>
            </a:br>
            <a:r>
              <a:rPr lang="en-US" sz="2000" smtClean="0"/>
              <a:t>distributed mesh.</a:t>
            </a:r>
          </a:p>
          <a:p>
            <a:pPr marL="739775" lvl="1" indent="-284163" eaLnBrk="1" hangingPunct="1">
              <a:lnSpc>
                <a:spcPct val="90000"/>
              </a:lnSpc>
            </a:pPr>
            <a:r>
              <a:rPr lang="en-US" sz="1900" smtClean="0"/>
              <a:t>Maps entities to subsets called </a:t>
            </a:r>
            <a:r>
              <a:rPr lang="en-US" sz="1900" i="1" smtClean="0"/>
              <a:t>parts</a:t>
            </a:r>
            <a:r>
              <a:rPr lang="en-US" sz="1900" smtClean="0"/>
              <a:t>.</a:t>
            </a:r>
          </a:p>
          <a:p>
            <a:pPr marL="739775" lvl="1" indent="-284163" eaLnBrk="1" hangingPunct="1">
              <a:lnSpc>
                <a:spcPct val="90000"/>
              </a:lnSpc>
            </a:pPr>
            <a:r>
              <a:rPr lang="en-US" sz="1900" smtClean="0"/>
              <a:t>Maps parts to processes.</a:t>
            </a:r>
          </a:p>
          <a:p>
            <a:pPr marL="739775" lvl="1" indent="-284163" eaLnBrk="1" hangingPunct="1">
              <a:lnSpc>
                <a:spcPct val="90000"/>
              </a:lnSpc>
            </a:pPr>
            <a:r>
              <a:rPr lang="en-US" sz="1900" smtClean="0"/>
              <a:t>Has a communicator associated with it.</a:t>
            </a:r>
          </a:p>
          <a:p>
            <a:pPr lvl="3" eaLnBrk="1" hangingPunct="1">
              <a:lnSpc>
                <a:spcPct val="90000"/>
              </a:lnSpc>
              <a:buFontTx/>
              <a:buNone/>
            </a:pPr>
            <a:endParaRPr lang="en-US" sz="1200" smtClean="0"/>
          </a:p>
        </p:txBody>
      </p:sp>
      <p:sp>
        <p:nvSpPr>
          <p:cNvPr id="6041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71A37C7-14BC-453A-BD24-BF3270F437D2}" type="slidenum">
              <a:rPr lang="en-US" smtClean="0"/>
              <a:pPr/>
              <a:t>33</a:t>
            </a:fld>
            <a:endParaRPr lang="en-US" smtClean="0"/>
          </a:p>
        </p:txBody>
      </p:sp>
      <p:pic>
        <p:nvPicPr>
          <p:cNvPr id="60420" name="Picture 5" descr="iMesh-partition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1050" y="2438400"/>
            <a:ext cx="32829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Parts contain subsets of entities </a:t>
            </a:r>
            <a:br>
              <a:rPr lang="en-US" smtClean="0"/>
            </a:br>
            <a:r>
              <a:rPr lang="en-US" smtClean="0"/>
              <a:t>on a process.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5638800" cy="449580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Parts are the units of concurrency.</a:t>
            </a:r>
          </a:p>
          <a:p>
            <a:pPr lvl="1" eaLnBrk="1" hangingPunct="1">
              <a:defRPr/>
            </a:pPr>
            <a:r>
              <a:rPr lang="en-US" dirty="0" smtClean="0"/>
              <a:t>Number of parts may be less than, </a:t>
            </a:r>
            <a:br>
              <a:rPr lang="en-US" dirty="0" smtClean="0"/>
            </a:br>
            <a:r>
              <a:rPr lang="en-US" dirty="0" smtClean="0"/>
              <a:t>equal to, or greater than number of </a:t>
            </a:r>
            <a:br>
              <a:rPr lang="en-US" dirty="0" smtClean="0"/>
            </a:br>
            <a:r>
              <a:rPr lang="en-US" dirty="0" smtClean="0"/>
              <a:t>processes.</a:t>
            </a:r>
          </a:p>
          <a:p>
            <a:pPr lvl="3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Each part contains …</a:t>
            </a:r>
          </a:p>
          <a:p>
            <a:pPr lvl="1" eaLnBrk="1" hangingPunct="1">
              <a:defRPr/>
            </a:pPr>
            <a:r>
              <a:rPr lang="en-US" dirty="0" smtClean="0"/>
              <a:t>entities it owns AND</a:t>
            </a:r>
          </a:p>
          <a:p>
            <a:pPr lvl="1" eaLnBrk="1" hangingPunct="1">
              <a:defRPr/>
            </a:pPr>
            <a:r>
              <a:rPr lang="en-US" dirty="0" smtClean="0"/>
              <a:t>copies of entities needed for computation </a:t>
            </a:r>
            <a:br>
              <a:rPr lang="en-US" dirty="0" smtClean="0"/>
            </a:br>
            <a:r>
              <a:rPr lang="en-US" dirty="0" smtClean="0"/>
              <a:t>within the part.</a:t>
            </a:r>
          </a:p>
          <a:p>
            <a:pPr lvl="2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A part is stored in a single process.</a:t>
            </a:r>
          </a:p>
          <a:p>
            <a:pPr lvl="2" eaLnBrk="1" hangingPunct="1">
              <a:defRPr/>
            </a:pPr>
            <a:endParaRPr lang="en-US" dirty="0"/>
          </a:p>
        </p:txBody>
      </p:sp>
      <p:sp>
        <p:nvSpPr>
          <p:cNvPr id="62467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9FDD9F6-6480-482A-8D3D-D140E5442E9F}" type="slidenum">
              <a:rPr lang="en-US" smtClean="0"/>
              <a:pPr/>
              <a:t>34</a:t>
            </a:fld>
            <a:endParaRPr lang="en-US" smtClean="0"/>
          </a:p>
        </p:txBody>
      </p:sp>
      <p:pic>
        <p:nvPicPr>
          <p:cNvPr id="62468" name="Picture 4" descr="iMesh-partition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752600"/>
            <a:ext cx="25908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Partition Characteristics</a:t>
            </a:r>
          </a:p>
        </p:txBody>
      </p:sp>
      <p:sp>
        <p:nvSpPr>
          <p:cNvPr id="1212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Maps entities to parts</a:t>
            </a:r>
          </a:p>
          <a:p>
            <a:pPr lvl="1" eaLnBrk="1" hangingPunct="1">
              <a:defRPr/>
            </a:pPr>
            <a:r>
              <a:rPr lang="en-US" dirty="0" smtClean="0"/>
              <a:t>Part assignments computed with respect to a set of entities</a:t>
            </a:r>
          </a:p>
          <a:p>
            <a:pPr lvl="1" eaLnBrk="1" hangingPunct="1">
              <a:defRPr/>
            </a:pPr>
            <a:r>
              <a:rPr lang="en-US" dirty="0" smtClean="0"/>
              <a:t>Computed assignments induce part assignments for adjacent entities.</a:t>
            </a:r>
          </a:p>
          <a:p>
            <a:pPr lvl="1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Maps parts to processes</a:t>
            </a:r>
          </a:p>
          <a:p>
            <a:pPr lvl="1" eaLnBrk="1" hangingPunct="1">
              <a:defRPr/>
            </a:pPr>
            <a:r>
              <a:rPr lang="en-US" dirty="0" smtClean="0"/>
              <a:t>Each process may have one or more parts.</a:t>
            </a:r>
          </a:p>
          <a:p>
            <a:pPr lvl="1" eaLnBrk="1" hangingPunct="1">
              <a:defRPr/>
            </a:pPr>
            <a:r>
              <a:rPr lang="en-US" dirty="0" smtClean="0"/>
              <a:t>Each part is wholly contained within a process.</a:t>
            </a:r>
          </a:p>
          <a:p>
            <a:pPr lvl="1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Has a communicator associated with it</a:t>
            </a:r>
          </a:p>
          <a:p>
            <a:pPr lvl="1" eaLnBrk="1" hangingPunct="1">
              <a:defRPr/>
            </a:pPr>
            <a:r>
              <a:rPr lang="en-US" dirty="0" smtClean="0"/>
              <a:t>“Global” operations performed with respect to data in all parts in a partition’s communicator</a:t>
            </a:r>
          </a:p>
          <a:p>
            <a:pPr lvl="1" eaLnBrk="1" hangingPunct="1">
              <a:defRPr/>
            </a:pPr>
            <a:r>
              <a:rPr lang="en-US" dirty="0" smtClean="0"/>
              <a:t>“Local” operations performed with respect to either a part’s or process’ data</a:t>
            </a:r>
            <a:endParaRPr lang="en-US" dirty="0"/>
          </a:p>
        </p:txBody>
      </p:sp>
      <p:sp>
        <p:nvSpPr>
          <p:cNvPr id="645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9BA7087-E8A6-4236-BE20-FEA74749E176}" type="slidenum">
              <a:rPr lang="en-US" smtClean="0"/>
              <a:pPr/>
              <a:t>35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152400"/>
            <a:ext cx="7924800" cy="1143000"/>
          </a:xfrm>
        </p:spPr>
        <p:txBody>
          <a:bodyPr lIns="90000" tIns="46800" rIns="90000" bIns="46800"/>
          <a:lstStyle/>
          <a:p>
            <a:pPr eaLnBrk="1" hangingPunct="1"/>
            <a:r>
              <a:rPr lang="en-US" smtClean="0"/>
              <a:t>iMeshP manages entity ownership </a:t>
            </a:r>
            <a:br>
              <a:rPr lang="en-US" smtClean="0"/>
            </a:br>
            <a:r>
              <a:rPr lang="en-US" smtClean="0"/>
              <a:t>and entity copies.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524000"/>
            <a:ext cx="5181600" cy="2667000"/>
          </a:xfrm>
        </p:spPr>
        <p:txBody>
          <a:bodyPr lIns="90000" tIns="46800" rIns="90000" bIns="46800"/>
          <a:lstStyle/>
          <a:p>
            <a:pPr eaLnBrk="1" hangingPunct="1">
              <a:lnSpc>
                <a:spcPct val="103000"/>
              </a:lnSpc>
            </a:pPr>
            <a:r>
              <a:rPr lang="en-US" sz="1800" b="1" i="1" smtClean="0"/>
              <a:t>Ownership</a:t>
            </a:r>
            <a:r>
              <a:rPr lang="en-US" sz="1800" b="1" smtClean="0"/>
              <a:t>:  having the right to modify.</a:t>
            </a:r>
          </a:p>
          <a:p>
            <a:pPr eaLnBrk="1" hangingPunct="1">
              <a:lnSpc>
                <a:spcPct val="103000"/>
              </a:lnSpc>
            </a:pPr>
            <a:r>
              <a:rPr lang="en-US" sz="1800" b="1" i="1" smtClean="0"/>
              <a:t>Internal entity</a:t>
            </a:r>
            <a:r>
              <a:rPr lang="en-US" sz="1800" b="1" smtClean="0"/>
              <a:t>:  Owned entity not on an interpart boundary.</a:t>
            </a:r>
          </a:p>
          <a:p>
            <a:pPr eaLnBrk="1" hangingPunct="1">
              <a:lnSpc>
                <a:spcPct val="103000"/>
              </a:lnSpc>
            </a:pPr>
            <a:r>
              <a:rPr lang="en-US" sz="1800" b="1" i="1" smtClean="0"/>
              <a:t>Part-Boundary entity</a:t>
            </a:r>
            <a:r>
              <a:rPr lang="en-US" sz="1800" b="1" smtClean="0"/>
              <a:t>:  Entity on an interpart boundary.</a:t>
            </a:r>
            <a:endParaRPr lang="en-US" sz="2000" b="1" smtClean="0"/>
          </a:p>
          <a:p>
            <a:pPr marL="739775" lvl="1" indent="-284163" eaLnBrk="1" hangingPunct="1">
              <a:lnSpc>
                <a:spcPct val="103000"/>
              </a:lnSpc>
            </a:pPr>
            <a:r>
              <a:rPr lang="en-US" sz="1600" b="1" smtClean="0"/>
              <a:t>Typically </a:t>
            </a:r>
            <a:r>
              <a:rPr lang="en-US" sz="1600" b="1" i="1" smtClean="0"/>
              <a:t>shared</a:t>
            </a:r>
            <a:r>
              <a:rPr lang="en-US" sz="1600" b="1" smtClean="0"/>
              <a:t> between parts (one part is owner; other parts have copies).</a:t>
            </a:r>
          </a:p>
        </p:txBody>
      </p:sp>
      <p:pic>
        <p:nvPicPr>
          <p:cNvPr id="66563" name="Picture 42" descr="iMesh-ghost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3981450"/>
            <a:ext cx="2971800" cy="273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4" name="Text Box 43"/>
          <p:cNvSpPr txBox="1">
            <a:spLocks noChangeArrowheads="1"/>
          </p:cNvSpPr>
          <p:nvPr/>
        </p:nvSpPr>
        <p:spPr bwMode="auto">
          <a:xfrm>
            <a:off x="2894013" y="4176713"/>
            <a:ext cx="1601787" cy="31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>
                <a:solidFill>
                  <a:srgbClr val="4C4C4C"/>
                </a:solidFill>
                <a:latin typeface="Arial" charset="0"/>
                <a:ea typeface="DejaVu Sans"/>
                <a:cs typeface="DejaVu Sans"/>
              </a:rPr>
              <a:t>Ghost entities</a:t>
            </a:r>
          </a:p>
        </p:txBody>
      </p:sp>
      <p:sp>
        <p:nvSpPr>
          <p:cNvPr id="66565" name="Line 47"/>
          <p:cNvSpPr>
            <a:spLocks noChangeShapeType="1"/>
          </p:cNvSpPr>
          <p:nvPr/>
        </p:nvSpPr>
        <p:spPr bwMode="auto">
          <a:xfrm flipH="1">
            <a:off x="2651125" y="4419600"/>
            <a:ext cx="777875" cy="1041400"/>
          </a:xfrm>
          <a:prstGeom prst="line">
            <a:avLst/>
          </a:prstGeom>
          <a:noFill/>
          <a:ln w="9525">
            <a:solidFill>
              <a:srgbClr val="4C4C4C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66" name="Line 48"/>
          <p:cNvSpPr>
            <a:spLocks noChangeShapeType="1"/>
          </p:cNvSpPr>
          <p:nvPr/>
        </p:nvSpPr>
        <p:spPr bwMode="auto">
          <a:xfrm flipH="1">
            <a:off x="2743200" y="4419600"/>
            <a:ext cx="685800" cy="457200"/>
          </a:xfrm>
          <a:prstGeom prst="line">
            <a:avLst/>
          </a:prstGeom>
          <a:noFill/>
          <a:ln w="9525">
            <a:solidFill>
              <a:srgbClr val="4C4C4C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66567" name="Picture 52" descr="iMesh-partition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77000" y="1447800"/>
            <a:ext cx="2590800" cy="234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568" name="Text Box 54"/>
          <p:cNvSpPr txBox="1">
            <a:spLocks noChangeArrowheads="1"/>
          </p:cNvSpPr>
          <p:nvPr/>
        </p:nvSpPr>
        <p:spPr bwMode="auto">
          <a:xfrm>
            <a:off x="4876800" y="3525838"/>
            <a:ext cx="1398588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1" i="1">
                <a:solidFill>
                  <a:srgbClr val="FF0000"/>
                </a:solidFill>
                <a:latin typeface="Arial" charset="0"/>
                <a:ea typeface="DejaVu Sans"/>
                <a:cs typeface="DejaVu Sans"/>
              </a:rPr>
              <a:t>Part-boundary</a:t>
            </a:r>
            <a:br>
              <a:rPr lang="en-US" sz="1400" b="1" i="1">
                <a:solidFill>
                  <a:srgbClr val="FF0000"/>
                </a:solidFill>
                <a:latin typeface="Arial" charset="0"/>
                <a:ea typeface="DejaVu Sans"/>
                <a:cs typeface="DejaVu Sans"/>
              </a:rPr>
            </a:br>
            <a:r>
              <a:rPr lang="en-US" sz="1400" b="1" i="1">
                <a:solidFill>
                  <a:srgbClr val="FF0000"/>
                </a:solidFill>
                <a:latin typeface="Arial" charset="0"/>
                <a:ea typeface="DejaVu Sans"/>
                <a:cs typeface="DejaVu Sans"/>
              </a:rPr>
              <a:t>entities</a:t>
            </a:r>
          </a:p>
        </p:txBody>
      </p:sp>
      <p:sp>
        <p:nvSpPr>
          <p:cNvPr id="66569" name="Line 55"/>
          <p:cNvSpPr>
            <a:spLocks noChangeShapeType="1"/>
          </p:cNvSpPr>
          <p:nvPr/>
        </p:nvSpPr>
        <p:spPr bwMode="auto">
          <a:xfrm flipV="1">
            <a:off x="5562600" y="2743200"/>
            <a:ext cx="1219200" cy="838200"/>
          </a:xfrm>
          <a:prstGeom prst="line">
            <a:avLst/>
          </a:prstGeom>
          <a:noFill/>
          <a:ln w="9525">
            <a:solidFill>
              <a:srgbClr val="4D34DC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0" name="Line 56"/>
          <p:cNvSpPr>
            <a:spLocks noChangeShapeType="1"/>
          </p:cNvSpPr>
          <p:nvPr/>
        </p:nvSpPr>
        <p:spPr bwMode="auto">
          <a:xfrm flipV="1">
            <a:off x="5562600" y="2414588"/>
            <a:ext cx="1219200" cy="1166812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1" name="Text Box 57"/>
          <p:cNvSpPr txBox="1">
            <a:spLocks noChangeArrowheads="1"/>
          </p:cNvSpPr>
          <p:nvPr/>
        </p:nvSpPr>
        <p:spPr bwMode="auto">
          <a:xfrm>
            <a:off x="5622925" y="2651125"/>
            <a:ext cx="776288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i="1">
                <a:solidFill>
                  <a:srgbClr val="FF0000"/>
                </a:solidFill>
                <a:latin typeface="Arial" charset="0"/>
                <a:ea typeface="DejaVu Sans"/>
                <a:cs typeface="DejaVu Sans"/>
              </a:rPr>
              <a:t>Owned</a:t>
            </a:r>
          </a:p>
        </p:txBody>
      </p:sp>
      <p:sp>
        <p:nvSpPr>
          <p:cNvPr id="66572" name="Text Box 58"/>
          <p:cNvSpPr txBox="1">
            <a:spLocks noChangeArrowheads="1"/>
          </p:cNvSpPr>
          <p:nvPr/>
        </p:nvSpPr>
        <p:spPr bwMode="auto">
          <a:xfrm>
            <a:off x="5967413" y="3208338"/>
            <a:ext cx="628650" cy="29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en-US" sz="1400" b="1" i="1">
                <a:solidFill>
                  <a:srgbClr val="4D34DC"/>
                </a:solidFill>
                <a:latin typeface="Arial" charset="0"/>
                <a:ea typeface="DejaVu Sans"/>
                <a:cs typeface="DejaVu Sans"/>
              </a:rPr>
              <a:t>Copy</a:t>
            </a:r>
            <a:endParaRPr lang="en-US" sz="1400" b="1" i="1">
              <a:solidFill>
                <a:srgbClr val="008F00"/>
              </a:solidFill>
              <a:latin typeface="Arial" charset="0"/>
              <a:ea typeface="DejaVu Sans"/>
              <a:cs typeface="DejaVu Sans"/>
            </a:endParaRPr>
          </a:p>
        </p:txBody>
      </p:sp>
      <p:sp>
        <p:nvSpPr>
          <p:cNvPr id="66573" name="Text Box 60"/>
          <p:cNvSpPr txBox="1">
            <a:spLocks noChangeArrowheads="1"/>
          </p:cNvSpPr>
          <p:nvPr/>
        </p:nvSpPr>
        <p:spPr bwMode="auto">
          <a:xfrm>
            <a:off x="7626350" y="3810000"/>
            <a:ext cx="1517650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i="1">
                <a:solidFill>
                  <a:srgbClr val="049104"/>
                </a:solidFill>
                <a:latin typeface="Arial" charset="0"/>
                <a:ea typeface="DejaVu Sans"/>
                <a:cs typeface="DejaVu Sans"/>
              </a:rPr>
              <a:t>Internal Entities</a:t>
            </a:r>
          </a:p>
        </p:txBody>
      </p:sp>
      <p:sp>
        <p:nvSpPr>
          <p:cNvPr id="66574" name="Line 61"/>
          <p:cNvSpPr>
            <a:spLocks noChangeShapeType="1"/>
          </p:cNvSpPr>
          <p:nvPr/>
        </p:nvSpPr>
        <p:spPr bwMode="auto">
          <a:xfrm flipV="1">
            <a:off x="8458200" y="3429000"/>
            <a:ext cx="228600" cy="381000"/>
          </a:xfrm>
          <a:prstGeom prst="line">
            <a:avLst/>
          </a:prstGeom>
          <a:noFill/>
          <a:ln w="9525">
            <a:solidFill>
              <a:srgbClr val="049104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5" name="Rectangle 63"/>
          <p:cNvSpPr>
            <a:spLocks noChangeArrowheads="1"/>
          </p:cNvSpPr>
          <p:nvPr/>
        </p:nvSpPr>
        <p:spPr bwMode="auto">
          <a:xfrm>
            <a:off x="3352800" y="5105400"/>
            <a:ext cx="5715000" cy="1600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41313" indent="-341313">
              <a:lnSpc>
                <a:spcPct val="83000"/>
              </a:lnSpc>
              <a:spcBef>
                <a:spcPts val="800"/>
              </a:spcBef>
              <a:buClr>
                <a:schemeClr val="accent2"/>
              </a:buClr>
              <a:buFont typeface="Arial" charset="0"/>
              <a:buChar char="•"/>
            </a:pPr>
            <a:r>
              <a:rPr lang="en-US" sz="1800" b="1" i="1">
                <a:solidFill>
                  <a:srgbClr val="000000"/>
                </a:solidFill>
                <a:latin typeface="Arial" charset="0"/>
                <a:ea typeface="DejaVu Sans"/>
                <a:cs typeface="DejaVu Sans"/>
              </a:rPr>
              <a:t>Ghost entity</a:t>
            </a:r>
            <a:r>
              <a:rPr lang="en-US" sz="1800" b="1">
                <a:solidFill>
                  <a:srgbClr val="000000"/>
                </a:solidFill>
                <a:latin typeface="Arial" charset="0"/>
                <a:ea typeface="DejaVu Sans"/>
                <a:cs typeface="DejaVu Sans"/>
              </a:rPr>
              <a:t>: Non-owned, non-part-boundary entity in a part.</a:t>
            </a:r>
          </a:p>
          <a:p>
            <a:pPr marL="341313" indent="-341313">
              <a:lnSpc>
                <a:spcPct val="83000"/>
              </a:lnSpc>
              <a:spcBef>
                <a:spcPts val="800"/>
              </a:spcBef>
              <a:buClr>
                <a:schemeClr val="accent2"/>
              </a:buClr>
              <a:buFont typeface="Arial" charset="0"/>
              <a:buChar char="•"/>
            </a:pPr>
            <a:r>
              <a:rPr lang="en-US" sz="1800" b="1" i="1">
                <a:solidFill>
                  <a:srgbClr val="000000"/>
                </a:solidFill>
                <a:latin typeface="Arial" charset="0"/>
                <a:ea typeface="DejaVu Sans"/>
                <a:cs typeface="DejaVu Sans"/>
              </a:rPr>
              <a:t>Copies</a:t>
            </a:r>
            <a:r>
              <a:rPr lang="en-US" sz="1800" b="1">
                <a:solidFill>
                  <a:srgbClr val="000000"/>
                </a:solidFill>
                <a:latin typeface="Arial" charset="0"/>
                <a:ea typeface="DejaVu Sans"/>
                <a:cs typeface="DejaVu Sans"/>
              </a:rPr>
              <a:t>:  ghost entities + non-owned part-boundary entities.</a:t>
            </a:r>
          </a:p>
        </p:txBody>
      </p:sp>
      <p:sp>
        <p:nvSpPr>
          <p:cNvPr id="66576" name="Line 64"/>
          <p:cNvSpPr>
            <a:spLocks noChangeShapeType="1"/>
          </p:cNvSpPr>
          <p:nvPr/>
        </p:nvSpPr>
        <p:spPr bwMode="auto">
          <a:xfrm flipH="1" flipV="1">
            <a:off x="8356600" y="3251200"/>
            <a:ext cx="101600" cy="558800"/>
          </a:xfrm>
          <a:prstGeom prst="line">
            <a:avLst/>
          </a:prstGeom>
          <a:noFill/>
          <a:ln w="9525">
            <a:solidFill>
              <a:srgbClr val="049104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77" name="Slide Number Placeholder 1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FE3E68A-9AE2-41BF-991B-008AF21CADFB}" type="slidenum">
              <a:rPr lang="en-US" smtClean="0"/>
              <a:pPr/>
              <a:t>36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609" name="Group 16"/>
          <p:cNvGrpSpPr>
            <a:grpSpLocks/>
          </p:cNvGrpSpPr>
          <p:nvPr/>
        </p:nvGrpSpPr>
        <p:grpSpPr bwMode="auto">
          <a:xfrm>
            <a:off x="3581400" y="3733800"/>
            <a:ext cx="5457825" cy="3055938"/>
            <a:chOff x="2256" y="2337"/>
            <a:chExt cx="3438" cy="1925"/>
          </a:xfrm>
        </p:grpSpPr>
        <p:pic>
          <p:nvPicPr>
            <p:cNvPr id="68614" name="Picture 6" descr="iMesh-ghosts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00" y="2337"/>
              <a:ext cx="2094" cy="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615" name="Text Box 7"/>
            <p:cNvSpPr txBox="1">
              <a:spLocks noChangeArrowheads="1"/>
            </p:cNvSpPr>
            <p:nvPr/>
          </p:nvSpPr>
          <p:spPr bwMode="auto">
            <a:xfrm>
              <a:off x="2256" y="3216"/>
              <a:ext cx="1234" cy="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b="1" i="1">
                  <a:latin typeface="Arial" charset="0"/>
                  <a:ea typeface="DejaVu Sans"/>
                  <a:cs typeface="DejaVu Sans"/>
                </a:rPr>
                <a:t>2D Ghost entities</a:t>
              </a:r>
            </a:p>
          </p:txBody>
        </p:sp>
        <p:sp>
          <p:nvSpPr>
            <p:cNvPr id="68616" name="Text Box 8"/>
            <p:cNvSpPr txBox="1">
              <a:spLocks noChangeArrowheads="1"/>
            </p:cNvSpPr>
            <p:nvPr/>
          </p:nvSpPr>
          <p:spPr bwMode="auto">
            <a:xfrm>
              <a:off x="2352" y="3744"/>
              <a:ext cx="1186" cy="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b="1" i="1">
                  <a:latin typeface="Arial" charset="0"/>
                  <a:ea typeface="DejaVu Sans"/>
                  <a:cs typeface="DejaVu Sans"/>
                </a:rPr>
                <a:t>1D Bridge entity</a:t>
              </a:r>
            </a:p>
          </p:txBody>
        </p:sp>
        <p:sp>
          <p:nvSpPr>
            <p:cNvPr id="68617" name="Text Box 9"/>
            <p:cNvSpPr txBox="1">
              <a:spLocks noChangeArrowheads="1"/>
            </p:cNvSpPr>
            <p:nvPr/>
          </p:nvSpPr>
          <p:spPr bwMode="auto">
            <a:xfrm>
              <a:off x="2256" y="2832"/>
              <a:ext cx="1282" cy="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b="1" i="1">
                  <a:latin typeface="Arial" charset="0"/>
                  <a:ea typeface="DejaVu Sans"/>
                  <a:cs typeface="DejaVu Sans"/>
                </a:rPr>
                <a:t>1D Bridge entities</a:t>
              </a:r>
            </a:p>
          </p:txBody>
        </p:sp>
        <p:sp>
          <p:nvSpPr>
            <p:cNvPr id="68618" name="Line 10"/>
            <p:cNvSpPr>
              <a:spLocks noChangeShapeType="1"/>
            </p:cNvSpPr>
            <p:nvPr/>
          </p:nvSpPr>
          <p:spPr bwMode="auto">
            <a:xfrm flipV="1">
              <a:off x="3456" y="3072"/>
              <a:ext cx="38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19" name="Line 11"/>
            <p:cNvSpPr>
              <a:spLocks noChangeShapeType="1"/>
            </p:cNvSpPr>
            <p:nvPr/>
          </p:nvSpPr>
          <p:spPr bwMode="auto">
            <a:xfrm>
              <a:off x="3456" y="3312"/>
              <a:ext cx="336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0" name="Line 12"/>
            <p:cNvSpPr>
              <a:spLocks noChangeShapeType="1"/>
            </p:cNvSpPr>
            <p:nvPr/>
          </p:nvSpPr>
          <p:spPr bwMode="auto">
            <a:xfrm flipV="1">
              <a:off x="3456" y="3120"/>
              <a:ext cx="57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1" name="Line 13"/>
            <p:cNvSpPr>
              <a:spLocks noChangeShapeType="1"/>
            </p:cNvSpPr>
            <p:nvPr/>
          </p:nvSpPr>
          <p:spPr bwMode="auto">
            <a:xfrm>
              <a:off x="3504" y="2928"/>
              <a:ext cx="24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2" name="Line 14"/>
            <p:cNvSpPr>
              <a:spLocks noChangeShapeType="1"/>
            </p:cNvSpPr>
            <p:nvPr/>
          </p:nvSpPr>
          <p:spPr bwMode="auto">
            <a:xfrm flipV="1">
              <a:off x="3504" y="3552"/>
              <a:ext cx="288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623" name="Line 15"/>
            <p:cNvSpPr>
              <a:spLocks noChangeShapeType="1"/>
            </p:cNvSpPr>
            <p:nvPr/>
          </p:nvSpPr>
          <p:spPr bwMode="auto">
            <a:xfrm>
              <a:off x="3504" y="2928"/>
              <a:ext cx="576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8610" name="Text Box 24"/>
          <p:cNvSpPr txBox="1">
            <a:spLocks noChangeArrowheads="1"/>
          </p:cNvSpPr>
          <p:nvPr/>
        </p:nvSpPr>
        <p:spPr bwMode="auto">
          <a:xfrm>
            <a:off x="250825" y="4495800"/>
            <a:ext cx="3330575" cy="15827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>
                <a:latin typeface="Arial" charset="0"/>
                <a:ea typeface="DejaVu Sans"/>
                <a:cs typeface="DejaVu Sans"/>
              </a:rPr>
              <a:t>One </a:t>
            </a:r>
            <a:r>
              <a:rPr lang="en-US" b="1" i="1">
                <a:solidFill>
                  <a:srgbClr val="000000"/>
                </a:solidFill>
                <a:latin typeface="Arial" charset="0"/>
                <a:ea typeface="DejaVu Sans"/>
                <a:cs typeface="DejaVu Sans"/>
              </a:rPr>
              <a:t>layer of ghost triangles for all boundary triangles sharing edges:</a:t>
            </a:r>
          </a:p>
          <a:p>
            <a:pPr marL="342900" lvl="3">
              <a:lnSpc>
                <a:spcPct val="83000"/>
              </a:lnSpc>
              <a:spcBef>
                <a:spcPts val="500"/>
              </a:spcBef>
              <a:buClr>
                <a:schemeClr val="accent2"/>
              </a:buClr>
              <a:buFont typeface="Arial" charset="0"/>
              <a:buChar char="–"/>
            </a:pPr>
            <a:r>
              <a:rPr lang="en-US" b="1" i="1">
                <a:solidFill>
                  <a:srgbClr val="000000"/>
                </a:solidFill>
                <a:latin typeface="Arial" charset="0"/>
                <a:ea typeface="DejaVu Sans"/>
                <a:cs typeface="DejaVu Sans"/>
              </a:rPr>
              <a:t>Ghost-entity dimension = 2</a:t>
            </a:r>
          </a:p>
          <a:p>
            <a:pPr marL="342900" lvl="3">
              <a:lnSpc>
                <a:spcPct val="83000"/>
              </a:lnSpc>
              <a:spcBef>
                <a:spcPts val="500"/>
              </a:spcBef>
              <a:buClr>
                <a:schemeClr val="accent2"/>
              </a:buClr>
              <a:buFont typeface="Arial" charset="0"/>
              <a:buChar char="–"/>
            </a:pPr>
            <a:r>
              <a:rPr lang="en-US" b="1" i="1">
                <a:solidFill>
                  <a:srgbClr val="000000"/>
                </a:solidFill>
                <a:latin typeface="Arial" charset="0"/>
                <a:ea typeface="DejaVu Sans"/>
                <a:cs typeface="DejaVu Sans"/>
              </a:rPr>
              <a:t>Bridge-entity dimension = 1</a:t>
            </a:r>
          </a:p>
          <a:p>
            <a:pPr marL="342900" lvl="3">
              <a:lnSpc>
                <a:spcPct val="83000"/>
              </a:lnSpc>
              <a:spcBef>
                <a:spcPts val="500"/>
              </a:spcBef>
              <a:buClr>
                <a:schemeClr val="accent2"/>
              </a:buClr>
              <a:buFont typeface="Arial" charset="0"/>
              <a:buChar char="–"/>
            </a:pPr>
            <a:r>
              <a:rPr lang="en-US" b="1" i="1">
                <a:solidFill>
                  <a:srgbClr val="000000"/>
                </a:solidFill>
                <a:latin typeface="Arial" charset="0"/>
                <a:ea typeface="DejaVu Sans"/>
                <a:cs typeface="DejaVu Sans"/>
              </a:rPr>
              <a:t>Number of layers = 1</a:t>
            </a:r>
            <a:endParaRPr lang="en-US" sz="2400">
              <a:ea typeface="DejaVu Sans"/>
              <a:cs typeface="DejaVu Sans"/>
            </a:endParaRPr>
          </a:p>
        </p:txBody>
      </p:sp>
      <p:sp>
        <p:nvSpPr>
          <p:cNvPr id="68611" name="Rectangle 25"/>
          <p:cNvSpPr>
            <a:spLocks noGrp="1" noChangeArrowheads="1"/>
          </p:cNvSpPr>
          <p:nvPr>
            <p:ph type="title"/>
          </p:nvPr>
        </p:nvSpPr>
        <p:spPr/>
        <p:txBody>
          <a:bodyPr lIns="90000" tIns="46800" rIns="90000" bIns="46800"/>
          <a:lstStyle/>
          <a:p>
            <a:pPr eaLnBrk="1" hangingPunct="1"/>
            <a:r>
              <a:rPr lang="en-US" smtClean="0"/>
              <a:t>Ghost Entities are created by simple rules.</a:t>
            </a:r>
          </a:p>
        </p:txBody>
      </p:sp>
      <p:sp>
        <p:nvSpPr>
          <p:cNvPr id="68612" name="Rectangle 26"/>
          <p:cNvSpPr>
            <a:spLocks noGrp="1" noChangeArrowheads="1"/>
          </p:cNvSpPr>
          <p:nvPr>
            <p:ph idx="1"/>
          </p:nvPr>
        </p:nvSpPr>
        <p:spPr/>
        <p:txBody>
          <a:bodyPr lIns="90000" tIns="46800" rIns="90000" bIns="46800"/>
          <a:lstStyle/>
          <a:p>
            <a:pPr eaLnBrk="1" hangingPunct="1"/>
            <a:r>
              <a:rPr lang="en-US" sz="2400" smtClean="0"/>
              <a:t>Create ghost entities for each part.</a:t>
            </a:r>
          </a:p>
          <a:p>
            <a:pPr lvl="1" eaLnBrk="1" hangingPunct="1"/>
            <a:r>
              <a:rPr lang="en-US" sz="2000" smtClean="0"/>
              <a:t>Specify ghost-entity dimension, bridge dimension, and number of layers.</a:t>
            </a:r>
          </a:p>
          <a:p>
            <a:pPr lvl="1" eaLnBrk="1" hangingPunct="1"/>
            <a:r>
              <a:rPr lang="en-US" sz="2000" smtClean="0"/>
              <a:t>Cumulative over multiple calls.</a:t>
            </a:r>
          </a:p>
          <a:p>
            <a:pPr eaLnBrk="1" hangingPunct="1"/>
            <a:r>
              <a:rPr lang="en-US" sz="2400" smtClean="0"/>
              <a:t>Ghost rules are stored; ghosts are re-established after mesh modification.</a:t>
            </a:r>
          </a:p>
        </p:txBody>
      </p:sp>
      <p:sp>
        <p:nvSpPr>
          <p:cNvPr id="68613" name="Slide Number Placeholder 1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FC9CEE-7071-4300-B9EC-40D421673DF8}" type="slidenum">
              <a:rPr lang="en-US" smtClean="0"/>
              <a:pPr/>
              <a:t>37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 lIns="90000" tIns="46800" rIns="90000" bIns="46800"/>
          <a:lstStyle/>
          <a:p>
            <a:pPr eaLnBrk="1" hangingPunct="1"/>
            <a:r>
              <a:rPr lang="en-GB" smtClean="0"/>
              <a:t>iMeshP supports inter-part mesh operations.</a:t>
            </a:r>
          </a:p>
        </p:txBody>
      </p:sp>
      <p:sp>
        <p:nvSpPr>
          <p:cNvPr id="70658" name="Rectangle 3"/>
          <p:cNvSpPr>
            <a:spLocks noGrp="1" noChangeArrowheads="1"/>
          </p:cNvSpPr>
          <p:nvPr>
            <p:ph idx="1"/>
          </p:nvPr>
        </p:nvSpPr>
        <p:spPr/>
        <p:txBody>
          <a:bodyPr lIns="90000" tIns="46800" rIns="90000" bIns="46800"/>
          <a:lstStyle/>
          <a:p>
            <a:pPr eaLnBrk="1" hangingPunct="1"/>
            <a:r>
              <a:rPr lang="en-GB" sz="2400" smtClean="0"/>
              <a:t>iMeshP provides functions for inter-part operations on mesh entities that require communication.</a:t>
            </a:r>
          </a:p>
          <a:p>
            <a:pPr eaLnBrk="1" hangingPunct="1"/>
            <a:r>
              <a:rPr lang="en-GB" sz="2500" smtClean="0"/>
              <a:t>Both blocking and non-blocking operations are supported.</a:t>
            </a:r>
          </a:p>
          <a:p>
            <a:pPr lvl="1" eaLnBrk="1" hangingPunct="1"/>
            <a:r>
              <a:rPr lang="en-GB" sz="2100" smtClean="0"/>
              <a:t>Blocking good when large amounts of data are sent.</a:t>
            </a:r>
          </a:p>
          <a:p>
            <a:pPr lvl="1" eaLnBrk="1" hangingPunct="1"/>
            <a:r>
              <a:rPr lang="en-GB" sz="2100" smtClean="0"/>
              <a:t>Non-blocking important for mesh modification where small amounts of data are communicated.</a:t>
            </a:r>
          </a:p>
          <a:p>
            <a:pPr lvl="1" eaLnBrk="1" hangingPunct="1"/>
            <a:r>
              <a:rPr lang="en-GB" sz="2100" smtClean="0"/>
              <a:t>iMeshP requests manage non-blocking operations.</a:t>
            </a: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D05315-8509-4F8E-AF3B-E6894AF55663}" type="slidenum">
              <a:rPr lang="en-US" smtClean="0"/>
              <a:pPr/>
              <a:t>38</a:t>
            </a:fld>
            <a:endParaRPr lang="en-US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05" name="Group 11"/>
          <p:cNvGrpSpPr>
            <a:grpSpLocks/>
          </p:cNvGrpSpPr>
          <p:nvPr/>
        </p:nvGrpSpPr>
        <p:grpSpPr bwMode="auto">
          <a:xfrm>
            <a:off x="7162800" y="1447800"/>
            <a:ext cx="1524000" cy="2590800"/>
            <a:chOff x="4024" y="1200"/>
            <a:chExt cx="1544" cy="2524"/>
          </a:xfrm>
        </p:grpSpPr>
        <p:pic>
          <p:nvPicPr>
            <p:cNvPr id="72713" name="Picture 46" descr="iMesh-ghosts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224" y="1200"/>
              <a:ext cx="1215" cy="25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714" name="Freeform 51"/>
            <p:cNvSpPr>
              <a:spLocks/>
            </p:cNvSpPr>
            <p:nvPr/>
          </p:nvSpPr>
          <p:spPr bwMode="auto">
            <a:xfrm>
              <a:off x="4024" y="1920"/>
              <a:ext cx="440" cy="768"/>
            </a:xfrm>
            <a:custGeom>
              <a:avLst/>
              <a:gdLst>
                <a:gd name="T0" fmla="*/ 2147482540 w 440"/>
                <a:gd name="T1" fmla="*/ 0 h 768"/>
                <a:gd name="T2" fmla="*/ 2147482540 w 440"/>
                <a:gd name="T3" fmla="*/ 2147482453 h 768"/>
                <a:gd name="T4" fmla="*/ 2147482540 w 440"/>
                <a:gd name="T5" fmla="*/ 2147482453 h 768"/>
                <a:gd name="T6" fmla="*/ 0 60000 65536"/>
                <a:gd name="T7" fmla="*/ 0 60000 65536"/>
                <a:gd name="T8" fmla="*/ 0 60000 65536"/>
                <a:gd name="T9" fmla="*/ 0 w 440"/>
                <a:gd name="T10" fmla="*/ 0 h 768"/>
                <a:gd name="T11" fmla="*/ 440 w 440"/>
                <a:gd name="T12" fmla="*/ 768 h 7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0" h="768">
                  <a:moveTo>
                    <a:pt x="440" y="0"/>
                  </a:moveTo>
                  <a:cubicBezTo>
                    <a:pt x="228" y="128"/>
                    <a:pt x="16" y="256"/>
                    <a:pt x="8" y="384"/>
                  </a:cubicBezTo>
                  <a:cubicBezTo>
                    <a:pt x="0" y="512"/>
                    <a:pt x="328" y="704"/>
                    <a:pt x="392" y="768"/>
                  </a:cubicBezTo>
                </a:path>
              </a:pathLst>
            </a:custGeom>
            <a:noFill/>
            <a:ln w="158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5" name="Freeform 52"/>
            <p:cNvSpPr>
              <a:spLocks/>
            </p:cNvSpPr>
            <p:nvPr/>
          </p:nvSpPr>
          <p:spPr bwMode="auto">
            <a:xfrm flipH="1">
              <a:off x="5184" y="2016"/>
              <a:ext cx="384" cy="768"/>
            </a:xfrm>
            <a:custGeom>
              <a:avLst/>
              <a:gdLst>
                <a:gd name="T0" fmla="*/ 722700199 w 440"/>
                <a:gd name="T1" fmla="*/ 0 h 768"/>
                <a:gd name="T2" fmla="*/ 722700199 w 440"/>
                <a:gd name="T3" fmla="*/ 2147482453 h 768"/>
                <a:gd name="T4" fmla="*/ 722700199 w 440"/>
                <a:gd name="T5" fmla="*/ 2147482453 h 768"/>
                <a:gd name="T6" fmla="*/ 0 60000 65536"/>
                <a:gd name="T7" fmla="*/ 0 60000 65536"/>
                <a:gd name="T8" fmla="*/ 0 60000 65536"/>
                <a:gd name="T9" fmla="*/ 0 w 440"/>
                <a:gd name="T10" fmla="*/ 0 h 768"/>
                <a:gd name="T11" fmla="*/ 440 w 440"/>
                <a:gd name="T12" fmla="*/ 768 h 7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0" h="768">
                  <a:moveTo>
                    <a:pt x="440" y="0"/>
                  </a:moveTo>
                  <a:cubicBezTo>
                    <a:pt x="228" y="128"/>
                    <a:pt x="16" y="256"/>
                    <a:pt x="8" y="384"/>
                  </a:cubicBezTo>
                  <a:cubicBezTo>
                    <a:pt x="0" y="512"/>
                    <a:pt x="328" y="704"/>
                    <a:pt x="392" y="768"/>
                  </a:cubicBezTo>
                </a:path>
              </a:pathLst>
            </a:custGeom>
            <a:noFill/>
            <a:ln w="158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6" name="Line 53"/>
            <p:cNvSpPr>
              <a:spLocks noChangeShapeType="1"/>
            </p:cNvSpPr>
            <p:nvPr/>
          </p:nvSpPr>
          <p:spPr bwMode="auto">
            <a:xfrm>
              <a:off x="4944" y="2016"/>
              <a:ext cx="0" cy="720"/>
            </a:xfrm>
            <a:prstGeom prst="line">
              <a:avLst/>
            </a:prstGeom>
            <a:noFill/>
            <a:ln w="1587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7" name="Line 54"/>
            <p:cNvSpPr>
              <a:spLocks noChangeShapeType="1"/>
            </p:cNvSpPr>
            <p:nvPr/>
          </p:nvSpPr>
          <p:spPr bwMode="auto">
            <a:xfrm flipV="1">
              <a:off x="4752" y="2208"/>
              <a:ext cx="0" cy="720"/>
            </a:xfrm>
            <a:prstGeom prst="line">
              <a:avLst/>
            </a:prstGeom>
            <a:noFill/>
            <a:ln w="1587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8" name="Line 55"/>
            <p:cNvSpPr>
              <a:spLocks noChangeShapeType="1"/>
            </p:cNvSpPr>
            <p:nvPr/>
          </p:nvSpPr>
          <p:spPr bwMode="auto">
            <a:xfrm flipV="1">
              <a:off x="4512" y="2208"/>
              <a:ext cx="0" cy="720"/>
            </a:xfrm>
            <a:prstGeom prst="line">
              <a:avLst/>
            </a:prstGeom>
            <a:noFill/>
            <a:ln w="1587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719" name="Freeform 56"/>
            <p:cNvSpPr>
              <a:spLocks/>
            </p:cNvSpPr>
            <p:nvPr/>
          </p:nvSpPr>
          <p:spPr bwMode="auto">
            <a:xfrm flipH="1" flipV="1">
              <a:off x="5224" y="2208"/>
              <a:ext cx="248" cy="768"/>
            </a:xfrm>
            <a:custGeom>
              <a:avLst/>
              <a:gdLst>
                <a:gd name="T0" fmla="*/ 21873675 w 440"/>
                <a:gd name="T1" fmla="*/ 0 h 768"/>
                <a:gd name="T2" fmla="*/ 21873675 w 440"/>
                <a:gd name="T3" fmla="*/ 2147482453 h 768"/>
                <a:gd name="T4" fmla="*/ 21873675 w 440"/>
                <a:gd name="T5" fmla="*/ 2147482453 h 768"/>
                <a:gd name="T6" fmla="*/ 0 60000 65536"/>
                <a:gd name="T7" fmla="*/ 0 60000 65536"/>
                <a:gd name="T8" fmla="*/ 0 60000 65536"/>
                <a:gd name="T9" fmla="*/ 0 w 440"/>
                <a:gd name="T10" fmla="*/ 0 h 768"/>
                <a:gd name="T11" fmla="*/ 440 w 440"/>
                <a:gd name="T12" fmla="*/ 768 h 7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40" h="768">
                  <a:moveTo>
                    <a:pt x="440" y="0"/>
                  </a:moveTo>
                  <a:cubicBezTo>
                    <a:pt x="228" y="128"/>
                    <a:pt x="16" y="256"/>
                    <a:pt x="8" y="384"/>
                  </a:cubicBezTo>
                  <a:cubicBezTo>
                    <a:pt x="0" y="512"/>
                    <a:pt x="328" y="704"/>
                    <a:pt x="392" y="768"/>
                  </a:cubicBezTo>
                </a:path>
              </a:pathLst>
            </a:custGeom>
            <a:noFill/>
            <a:ln w="15875">
              <a:solidFill>
                <a:srgbClr val="0000FF"/>
              </a:solidFill>
              <a:round/>
              <a:headEnd/>
              <a:tailEnd type="triangle" w="med" len="med"/>
            </a:ln>
          </p:spPr>
          <p:txBody>
            <a:bodyPr rot="10800000" wrap="none" anchor="ctr"/>
            <a:lstStyle/>
            <a:p>
              <a:endParaRPr lang="en-US"/>
            </a:p>
          </p:txBody>
        </p:sp>
      </p:grpSp>
      <p:sp>
        <p:nvSpPr>
          <p:cNvPr id="7270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Large-scale inter-part mesh operations in iMeshP: </a:t>
            </a:r>
          </a:p>
        </p:txBody>
      </p:sp>
      <p:sp>
        <p:nvSpPr>
          <p:cNvPr id="72707" name="Rectangle 13"/>
          <p:cNvSpPr>
            <a:spLocks noGrp="1" noChangeArrowheads="1"/>
          </p:cNvSpPr>
          <p:nvPr>
            <p:ph idx="1"/>
          </p:nvPr>
        </p:nvSpPr>
        <p:spPr>
          <a:xfrm>
            <a:off x="685800" y="1600200"/>
            <a:ext cx="64008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Ghost-entity updates of tag data from owners.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Integers, floats, strings, etc., associated with entities.</a:t>
            </a:r>
          </a:p>
          <a:p>
            <a:pPr eaLnBrk="1" hangingPunct="1">
              <a:lnSpc>
                <a:spcPct val="90000"/>
              </a:lnSpc>
            </a:pPr>
            <a:endParaRPr lang="en-US" sz="2800" smtClean="0"/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Migration of large number of entities to new parts.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Needed in partitioning and load balancing.</a:t>
            </a:r>
          </a:p>
          <a:p>
            <a:pPr lvl="1" eaLnBrk="1" hangingPunct="1">
              <a:lnSpc>
                <a:spcPct val="90000"/>
              </a:lnSpc>
            </a:pPr>
            <a:endParaRPr lang="en-US" sz="2400" smtClean="0"/>
          </a:p>
        </p:txBody>
      </p:sp>
      <p:grpSp>
        <p:nvGrpSpPr>
          <p:cNvPr id="72708" name="Group 1033"/>
          <p:cNvGrpSpPr>
            <a:grpSpLocks/>
          </p:cNvGrpSpPr>
          <p:nvPr/>
        </p:nvGrpSpPr>
        <p:grpSpPr bwMode="auto">
          <a:xfrm>
            <a:off x="4724400" y="5181600"/>
            <a:ext cx="4284663" cy="1376363"/>
            <a:chOff x="2976" y="3360"/>
            <a:chExt cx="2699" cy="867"/>
          </a:xfrm>
        </p:grpSpPr>
        <p:sp>
          <p:nvSpPr>
            <p:cNvPr id="72710" name="Line 1029"/>
            <p:cNvSpPr>
              <a:spLocks noChangeShapeType="1"/>
            </p:cNvSpPr>
            <p:nvPr/>
          </p:nvSpPr>
          <p:spPr bwMode="auto">
            <a:xfrm>
              <a:off x="4178" y="3784"/>
              <a:ext cx="29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lg" len="lg"/>
              <a:tailEnd type="triangle" w="lg" len="lg"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72711" name="Picture 1030" descr="rcb"/>
            <p:cNvPicPr>
              <a:picLocks noChangeAspect="1" noChangeArrowheads="1"/>
            </p:cNvPicPr>
            <p:nvPr/>
          </p:nvPicPr>
          <p:blipFill>
            <a:blip r:embed="rId4"/>
            <a:srcRect l="3375" t="4500" r="4500" b="4500"/>
            <a:stretch>
              <a:fillRect/>
            </a:stretch>
          </p:blipFill>
          <p:spPr bwMode="auto">
            <a:xfrm>
              <a:off x="2976" y="3360"/>
              <a:ext cx="1169" cy="8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712" name="Picture 1031" descr="rib"/>
            <p:cNvPicPr>
              <a:picLocks noChangeAspect="1" noChangeArrowheads="1"/>
            </p:cNvPicPr>
            <p:nvPr/>
          </p:nvPicPr>
          <p:blipFill>
            <a:blip r:embed="rId5"/>
            <a:srcRect l="3375" t="4500" r="3375" b="4500"/>
            <a:stretch>
              <a:fillRect/>
            </a:stretch>
          </p:blipFill>
          <p:spPr bwMode="auto">
            <a:xfrm>
              <a:off x="4491" y="3360"/>
              <a:ext cx="1184" cy="8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72709" name="Slide Number Placeholder 1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A1AA1A2-53BD-437B-A001-5AB825EC7E97}" type="slidenum">
              <a:rPr lang="en-US" smtClean="0"/>
              <a:pPr/>
              <a:t>39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Parallel mesh management is needed by parallel mesh-based applications. </a:t>
            </a:r>
          </a:p>
        </p:txBody>
      </p:sp>
      <p:sp>
        <p:nvSpPr>
          <p:cNvPr id="1012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3962400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</a:rPr>
              <a:t>Construct </a:t>
            </a:r>
            <a:r>
              <a:rPr lang="en-US" dirty="0" smtClean="0"/>
              <a:t>or </a:t>
            </a:r>
            <a:r>
              <a:rPr lang="en-US" dirty="0" smtClean="0">
                <a:solidFill>
                  <a:srgbClr val="FF0000"/>
                </a:solidFill>
              </a:rPr>
              <a:t>load </a:t>
            </a:r>
            <a:r>
              <a:rPr lang="en-US" dirty="0" smtClean="0"/>
              <a:t>the initial mesh (serial or parallel).</a:t>
            </a:r>
          </a:p>
          <a:p>
            <a:pPr eaLnBrk="1" hangingPunct="1">
              <a:defRPr/>
            </a:pPr>
            <a:r>
              <a:rPr lang="en-US" dirty="0" smtClean="0"/>
              <a:t>Improve the mesh using </a:t>
            </a:r>
            <a:r>
              <a:rPr lang="en-US" dirty="0" smtClean="0">
                <a:solidFill>
                  <a:srgbClr val="FF0000"/>
                </a:solidFill>
              </a:rPr>
              <a:t>smoothing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0000"/>
                </a:solidFill>
              </a:rPr>
              <a:t>swapping</a:t>
            </a:r>
            <a:r>
              <a:rPr lang="en-US" dirty="0" smtClean="0"/>
              <a:t>.</a:t>
            </a:r>
          </a:p>
          <a:p>
            <a:pPr eaLnBrk="1" hangingPunct="1">
              <a:defRPr/>
            </a:pPr>
            <a:r>
              <a:rPr lang="en-US" dirty="0" smtClean="0"/>
              <a:t>If necessary, </a:t>
            </a:r>
            <a:r>
              <a:rPr lang="en-US" dirty="0" smtClean="0">
                <a:solidFill>
                  <a:srgbClr val="FF0000"/>
                </a:solidFill>
              </a:rPr>
              <a:t>(</a:t>
            </a:r>
            <a:r>
              <a:rPr lang="en-US" dirty="0" err="1" smtClean="0">
                <a:solidFill>
                  <a:srgbClr val="FF0000"/>
                </a:solidFill>
              </a:rPr>
              <a:t>re)partition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the mesh across processors.</a:t>
            </a:r>
          </a:p>
          <a:p>
            <a:pPr eaLnBrk="1" hangingPunct="1">
              <a:defRPr/>
            </a:pPr>
            <a:r>
              <a:rPr lang="en-US" dirty="0" smtClean="0"/>
              <a:t>Solve the PDE on mesh and estimate the error.</a:t>
            </a:r>
          </a:p>
          <a:p>
            <a:pPr eaLnBrk="1" hangingPunct="1">
              <a:defRPr/>
            </a:pPr>
            <a:r>
              <a:rPr lang="en-US" dirty="0" smtClean="0"/>
              <a:t>	Requires </a:t>
            </a:r>
            <a:r>
              <a:rPr lang="en-US" dirty="0" smtClean="0">
                <a:solidFill>
                  <a:srgbClr val="FF0000"/>
                </a:solidFill>
              </a:rPr>
              <a:t>access to entities</a:t>
            </a:r>
            <a:r>
              <a:rPr lang="en-US" dirty="0" smtClean="0"/>
              <a:t> and their </a:t>
            </a:r>
            <a:r>
              <a:rPr lang="en-US" dirty="0" smtClean="0">
                <a:solidFill>
                  <a:srgbClr val="FF0000"/>
                </a:solidFill>
              </a:rPr>
              <a:t>adjacencies.</a:t>
            </a:r>
          </a:p>
          <a:p>
            <a:pPr eaLnBrk="1" hangingPunct="1">
              <a:defRPr/>
            </a:pPr>
            <a:r>
              <a:rPr lang="en-US" dirty="0" smtClean="0"/>
              <a:t>While error &gt; tolerance,</a:t>
            </a:r>
          </a:p>
          <a:p>
            <a:pPr eaLnBrk="1" hangingPunct="1">
              <a:defRPr/>
            </a:pPr>
            <a:r>
              <a:rPr lang="en-US" dirty="0" smtClean="0"/>
              <a:t>	</a:t>
            </a:r>
            <a:r>
              <a:rPr lang="en-US" dirty="0" smtClean="0">
                <a:solidFill>
                  <a:srgbClr val="FF0000"/>
                </a:solidFill>
              </a:rPr>
              <a:t>Refine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coarsen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0000"/>
                </a:solidFill>
              </a:rPr>
              <a:t>improve </a:t>
            </a:r>
            <a:r>
              <a:rPr lang="en-US" dirty="0" smtClean="0"/>
              <a:t>and </a:t>
            </a:r>
            <a:r>
              <a:rPr lang="en-US" dirty="0" smtClean="0">
                <a:solidFill>
                  <a:srgbClr val="FF0000"/>
                </a:solidFill>
              </a:rPr>
              <a:t>repartition </a:t>
            </a:r>
            <a:r>
              <a:rPr lang="en-US" dirty="0" smtClean="0"/>
              <a:t>the mesh.</a:t>
            </a:r>
          </a:p>
          <a:p>
            <a:pPr eaLnBrk="1" hangingPunct="1">
              <a:defRPr/>
            </a:pPr>
            <a:r>
              <a:rPr lang="en-US" dirty="0" smtClean="0"/>
              <a:t>	Solve the PDE on the mesh and estimate the error.</a:t>
            </a:r>
          </a:p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</a:rPr>
              <a:t>Store </a:t>
            </a:r>
            <a:r>
              <a:rPr lang="en-US" dirty="0" smtClean="0"/>
              <a:t>results for visualization and analysis.	</a:t>
            </a:r>
            <a:endParaRPr lang="en-US" dirty="0"/>
          </a:p>
        </p:txBody>
      </p:sp>
      <p:sp>
        <p:nvSpPr>
          <p:cNvPr id="1433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EED296D-C85B-48FC-A8F3-9A2C4D61EBEF}" type="slidenum">
              <a:rPr lang="en-US" smtClean="0"/>
              <a:pPr/>
              <a:t>4</a:t>
            </a:fld>
            <a:endParaRPr lang="en-US" smtClean="0"/>
          </a:p>
        </p:txBody>
      </p:sp>
      <p:grpSp>
        <p:nvGrpSpPr>
          <p:cNvPr id="14340" name="Group 32"/>
          <p:cNvGrpSpPr>
            <a:grpSpLocks/>
          </p:cNvGrpSpPr>
          <p:nvPr/>
        </p:nvGrpSpPr>
        <p:grpSpPr bwMode="auto">
          <a:xfrm>
            <a:off x="2438400" y="4648200"/>
            <a:ext cx="6705600" cy="2438400"/>
            <a:chOff x="2438400" y="4648200"/>
            <a:chExt cx="6705600" cy="2438400"/>
          </a:xfrm>
        </p:grpSpPr>
        <p:sp>
          <p:nvSpPr>
            <p:cNvPr id="14341" name="AutoShape 7"/>
            <p:cNvSpPr>
              <a:spLocks noChangeArrowheads="1"/>
            </p:cNvSpPr>
            <p:nvPr/>
          </p:nvSpPr>
          <p:spPr bwMode="auto">
            <a:xfrm>
              <a:off x="5638800" y="6858000"/>
              <a:ext cx="1066800" cy="228600"/>
            </a:xfrm>
            <a:prstGeom prst="roundRect">
              <a:avLst>
                <a:gd name="adj" fmla="val 694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2" name="Rectangle 8"/>
            <p:cNvSpPr>
              <a:spLocks noChangeArrowheads="1"/>
            </p:cNvSpPr>
            <p:nvPr/>
          </p:nvSpPr>
          <p:spPr bwMode="auto">
            <a:xfrm>
              <a:off x="2438400" y="4648200"/>
              <a:ext cx="6705600" cy="2209800"/>
            </a:xfrm>
            <a:prstGeom prst="rect">
              <a:avLst/>
            </a:prstGeom>
            <a:solidFill>
              <a:srgbClr val="CCCCFF"/>
            </a:solidFill>
            <a:ln w="9525">
              <a:pattFill prst="solidDmnd">
                <a:fgClr>
                  <a:schemeClr val="accent2"/>
                </a:fgClr>
                <a:bgClr>
                  <a:srgbClr val="FFFFFF"/>
                </a:bgClr>
              </a:patt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ea typeface="SimSun"/>
                <a:cs typeface="SimSun"/>
              </a:endParaRPr>
            </a:p>
          </p:txBody>
        </p:sp>
        <p:pic>
          <p:nvPicPr>
            <p:cNvPr id="14343" name="Picture 9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334000" y="4953000"/>
              <a:ext cx="884238" cy="1600200"/>
            </a:xfrm>
            <a:prstGeom prst="rect">
              <a:avLst/>
            </a:prstGeom>
            <a:solidFill>
              <a:srgbClr val="FF7C80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14344" name="Picture 10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86200" y="4953000"/>
              <a:ext cx="881063" cy="1600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14345" name="Text Box 11"/>
            <p:cNvSpPr txBox="1">
              <a:spLocks noChangeArrowheads="1"/>
            </p:cNvSpPr>
            <p:nvPr/>
          </p:nvSpPr>
          <p:spPr bwMode="auto">
            <a:xfrm>
              <a:off x="2743200" y="6553200"/>
              <a:ext cx="569913" cy="304800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u="sng">
                  <a:solidFill>
                    <a:schemeClr val="accent2"/>
                  </a:solidFill>
                  <a:latin typeface="Arial" charset="0"/>
                  <a:ea typeface="SimSun"/>
                  <a:cs typeface="SimSun"/>
                </a:rPr>
                <a:t>CAD</a:t>
              </a:r>
            </a:p>
          </p:txBody>
        </p:sp>
        <p:sp>
          <p:nvSpPr>
            <p:cNvPr id="14346" name="Text Box 12"/>
            <p:cNvSpPr txBox="1">
              <a:spLocks noChangeArrowheads="1"/>
            </p:cNvSpPr>
            <p:nvPr/>
          </p:nvSpPr>
          <p:spPr bwMode="auto">
            <a:xfrm>
              <a:off x="3886200" y="6553200"/>
              <a:ext cx="901700" cy="304800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u="sng">
                  <a:solidFill>
                    <a:schemeClr val="accent2"/>
                  </a:solidFill>
                  <a:latin typeface="Arial" charset="0"/>
                  <a:ea typeface="SimSun"/>
                  <a:cs typeface="SimSun"/>
                </a:rPr>
                <a:t>Meshing</a:t>
              </a:r>
            </a:p>
          </p:txBody>
        </p:sp>
        <p:sp>
          <p:nvSpPr>
            <p:cNvPr id="14347" name="Text Box 13"/>
            <p:cNvSpPr txBox="1">
              <a:spLocks noChangeArrowheads="1"/>
            </p:cNvSpPr>
            <p:nvPr/>
          </p:nvSpPr>
          <p:spPr bwMode="auto">
            <a:xfrm>
              <a:off x="5181600" y="6553200"/>
              <a:ext cx="1219200" cy="304800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u="sng">
                  <a:solidFill>
                    <a:schemeClr val="accent2"/>
                  </a:solidFill>
                  <a:latin typeface="Arial" charset="0"/>
                  <a:ea typeface="SimSun"/>
                  <a:cs typeface="SimSun"/>
                </a:rPr>
                <a:t>Partitioning</a:t>
              </a:r>
              <a:endParaRPr lang="en-US" sz="1400" b="1" u="sng">
                <a:solidFill>
                  <a:srgbClr val="FF5050"/>
                </a:solidFill>
                <a:latin typeface="Arial" charset="0"/>
                <a:ea typeface="SimSun"/>
                <a:cs typeface="SimSun"/>
              </a:endParaRPr>
            </a:p>
          </p:txBody>
        </p:sp>
        <p:pic>
          <p:nvPicPr>
            <p:cNvPr id="14348" name="Picture 1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077200" y="4876800"/>
              <a:ext cx="927100" cy="16764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14349" name="AutoShape 15"/>
            <p:cNvSpPr>
              <a:spLocks noChangeArrowheads="1"/>
            </p:cNvSpPr>
            <p:nvPr/>
          </p:nvSpPr>
          <p:spPr bwMode="auto">
            <a:xfrm>
              <a:off x="2930525" y="5440363"/>
              <a:ext cx="327025" cy="242888"/>
            </a:xfrm>
            <a:prstGeom prst="rightArrow">
              <a:avLst>
                <a:gd name="adj1" fmla="val 50000"/>
                <a:gd name="adj2" fmla="val 33660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0" name="AutoShape 16"/>
            <p:cNvSpPr>
              <a:spLocks noChangeArrowheads="1"/>
            </p:cNvSpPr>
            <p:nvPr/>
          </p:nvSpPr>
          <p:spPr bwMode="auto">
            <a:xfrm>
              <a:off x="3505200" y="5638800"/>
              <a:ext cx="325438" cy="241300"/>
            </a:xfrm>
            <a:prstGeom prst="rightArrow">
              <a:avLst>
                <a:gd name="adj1" fmla="val 50000"/>
                <a:gd name="adj2" fmla="val 33717"/>
              </a:avLst>
            </a:prstGeom>
            <a:solidFill>
              <a:srgbClr val="33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pic>
          <p:nvPicPr>
            <p:cNvPr id="14351" name="Picture 17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590800" y="4953000"/>
              <a:ext cx="825500" cy="160020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</p:pic>
        <p:sp>
          <p:nvSpPr>
            <p:cNvPr id="14352" name="Text Box 19"/>
            <p:cNvSpPr txBox="1">
              <a:spLocks noChangeArrowheads="1"/>
            </p:cNvSpPr>
            <p:nvPr/>
          </p:nvSpPr>
          <p:spPr bwMode="auto">
            <a:xfrm>
              <a:off x="6794500" y="6553200"/>
              <a:ext cx="825500" cy="304800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 u="sng">
                  <a:solidFill>
                    <a:schemeClr val="accent2"/>
                  </a:solidFill>
                  <a:latin typeface="Arial" charset="0"/>
                  <a:ea typeface="SimSun"/>
                  <a:cs typeface="SimSun"/>
                </a:rPr>
                <a:t>Solvers</a:t>
              </a:r>
              <a:endParaRPr lang="en-US" sz="1400" b="1" u="sng">
                <a:solidFill>
                  <a:srgbClr val="FF5050"/>
                </a:solidFill>
                <a:latin typeface="Arial" charset="0"/>
                <a:ea typeface="SimSun"/>
                <a:cs typeface="SimSun"/>
              </a:endParaRPr>
            </a:p>
          </p:txBody>
        </p:sp>
        <p:sp>
          <p:nvSpPr>
            <p:cNvPr id="14353" name="AutoShape 20"/>
            <p:cNvSpPr>
              <a:spLocks noChangeArrowheads="1"/>
            </p:cNvSpPr>
            <p:nvPr/>
          </p:nvSpPr>
          <p:spPr bwMode="auto">
            <a:xfrm>
              <a:off x="4876800" y="5670550"/>
              <a:ext cx="325438" cy="241300"/>
            </a:xfrm>
            <a:prstGeom prst="rightArrow">
              <a:avLst>
                <a:gd name="adj1" fmla="val 50000"/>
                <a:gd name="adj2" fmla="val 33717"/>
              </a:avLst>
            </a:prstGeom>
            <a:solidFill>
              <a:srgbClr val="33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4" name="AutoShape 21"/>
            <p:cNvSpPr>
              <a:spLocks noChangeArrowheads="1"/>
            </p:cNvSpPr>
            <p:nvPr/>
          </p:nvSpPr>
          <p:spPr bwMode="auto">
            <a:xfrm>
              <a:off x="6303963" y="5670550"/>
              <a:ext cx="325438" cy="241300"/>
            </a:xfrm>
            <a:prstGeom prst="rightArrow">
              <a:avLst>
                <a:gd name="adj1" fmla="val 50000"/>
                <a:gd name="adj2" fmla="val 33717"/>
              </a:avLst>
            </a:prstGeom>
            <a:solidFill>
              <a:srgbClr val="33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5" name="AutoShape 22"/>
            <p:cNvSpPr>
              <a:spLocks noChangeArrowheads="1"/>
            </p:cNvSpPr>
            <p:nvPr/>
          </p:nvSpPr>
          <p:spPr bwMode="auto">
            <a:xfrm>
              <a:off x="7751763" y="5670550"/>
              <a:ext cx="325438" cy="241300"/>
            </a:xfrm>
            <a:prstGeom prst="rightArrow">
              <a:avLst>
                <a:gd name="adj1" fmla="val 50000"/>
                <a:gd name="adj2" fmla="val 33717"/>
              </a:avLst>
            </a:prstGeom>
            <a:solidFill>
              <a:srgbClr val="3333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56" name="Text Box 23"/>
            <p:cNvSpPr txBox="1">
              <a:spLocks noChangeArrowheads="1"/>
            </p:cNvSpPr>
            <p:nvPr/>
          </p:nvSpPr>
          <p:spPr bwMode="auto">
            <a:xfrm>
              <a:off x="7924800" y="6553200"/>
              <a:ext cx="1219200" cy="304800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u="sng">
                  <a:solidFill>
                    <a:schemeClr val="accent2"/>
                  </a:solidFill>
                  <a:latin typeface="Arial" charset="0"/>
                  <a:ea typeface="SimSun"/>
                  <a:cs typeface="SimSun"/>
                </a:rPr>
                <a:t>Refinement</a:t>
              </a:r>
            </a:p>
          </p:txBody>
        </p:sp>
        <p:sp>
          <p:nvSpPr>
            <p:cNvPr id="14357" name="Text Box 26"/>
            <p:cNvSpPr txBox="1">
              <a:spLocks noChangeArrowheads="1"/>
            </p:cNvSpPr>
            <p:nvPr/>
          </p:nvSpPr>
          <p:spPr bwMode="auto">
            <a:xfrm>
              <a:off x="6765925" y="5040313"/>
              <a:ext cx="184150" cy="517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400" b="1">
                <a:latin typeface="Arial" charset="0"/>
              </a:endParaRPr>
            </a:p>
            <a:p>
              <a:endParaRPr lang="en-US" sz="1400" b="1"/>
            </a:p>
          </p:txBody>
        </p:sp>
        <p:sp>
          <p:nvSpPr>
            <p:cNvPr id="14358" name="Text Box 27"/>
            <p:cNvSpPr txBox="1">
              <a:spLocks noChangeArrowheads="1"/>
            </p:cNvSpPr>
            <p:nvPr/>
          </p:nvSpPr>
          <p:spPr bwMode="auto">
            <a:xfrm>
              <a:off x="6705600" y="4953000"/>
              <a:ext cx="1003300" cy="158115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400" b="1">
                  <a:latin typeface="Arial" charset="0"/>
                </a:rPr>
                <a:t>Omega3P</a:t>
              </a:r>
            </a:p>
            <a:p>
              <a:endParaRPr lang="en-US" sz="1400" b="1">
                <a:latin typeface="Arial" charset="0"/>
              </a:endParaRPr>
            </a:p>
            <a:p>
              <a:r>
                <a:rPr lang="en-US" sz="1400" b="1">
                  <a:latin typeface="Arial" charset="0"/>
                </a:rPr>
                <a:t>S3P</a:t>
              </a:r>
            </a:p>
            <a:p>
              <a:endParaRPr lang="en-US" sz="1400" b="1">
                <a:latin typeface="Arial" charset="0"/>
              </a:endParaRPr>
            </a:p>
            <a:p>
              <a:r>
                <a:rPr lang="en-US" sz="1400" b="1">
                  <a:latin typeface="Arial" charset="0"/>
                </a:rPr>
                <a:t>T3P</a:t>
              </a:r>
            </a:p>
            <a:p>
              <a:endParaRPr lang="en-US" sz="1400" b="1">
                <a:latin typeface="Arial" charset="0"/>
              </a:endParaRPr>
            </a:p>
            <a:p>
              <a:r>
                <a:rPr lang="en-US" sz="1400" b="1">
                  <a:latin typeface="Arial" charset="0"/>
                </a:rPr>
                <a:t>Tau3P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152400"/>
            <a:ext cx="7924800" cy="1143000"/>
          </a:xfrm>
        </p:spPr>
        <p:txBody>
          <a:bodyPr lIns="90000" tIns="46800" rIns="90000" bIns="46800"/>
          <a:lstStyle/>
          <a:p>
            <a:pPr eaLnBrk="1" hangingPunct="1"/>
            <a:r>
              <a:rPr lang="en-US" smtClean="0"/>
              <a:t>Inter-part mesh operations supporting mesh modification in iMeshP:</a:t>
            </a:r>
          </a:p>
        </p:txBody>
      </p:sp>
      <p:sp>
        <p:nvSpPr>
          <p:cNvPr id="7475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52400" y="1447800"/>
            <a:ext cx="5410200" cy="1371600"/>
          </a:xfrm>
        </p:spPr>
        <p:txBody>
          <a:bodyPr lIns="90000" tIns="46800" rIns="90000" bIns="46800"/>
          <a:lstStyle/>
          <a:p>
            <a:pPr eaLnBrk="1" hangingPunct="1">
              <a:buFontTx/>
              <a:buNone/>
            </a:pPr>
            <a:r>
              <a:rPr lang="en-US" sz="2000" b="1" smtClean="0"/>
              <a:t>For edge splitting along part boundaries…</a:t>
            </a:r>
          </a:p>
          <a:p>
            <a:pPr marL="739775" lvl="1" indent="-284163" eaLnBrk="1" hangingPunct="1"/>
            <a:r>
              <a:rPr lang="en-US" sz="1800" b="1" smtClean="0"/>
              <a:t>Both parts must coordinate handles for new edges and vertices.</a:t>
            </a:r>
          </a:p>
          <a:p>
            <a:pPr marL="739775" lvl="1" indent="-284163" eaLnBrk="1" hangingPunct="1"/>
            <a:endParaRPr lang="en-US" sz="1800" b="1" smtClean="0">
              <a:solidFill>
                <a:schemeClr val="accent1"/>
              </a:solidFill>
            </a:endParaRPr>
          </a:p>
        </p:txBody>
      </p:sp>
      <p:grpSp>
        <p:nvGrpSpPr>
          <p:cNvPr id="74755" name="Group 34"/>
          <p:cNvGrpSpPr>
            <a:grpSpLocks/>
          </p:cNvGrpSpPr>
          <p:nvPr/>
        </p:nvGrpSpPr>
        <p:grpSpPr bwMode="auto">
          <a:xfrm>
            <a:off x="7543800" y="1371600"/>
            <a:ext cx="1462088" cy="1404938"/>
            <a:chOff x="4752" y="864"/>
            <a:chExt cx="921" cy="885"/>
          </a:xfrm>
        </p:grpSpPr>
        <p:sp>
          <p:nvSpPr>
            <p:cNvPr id="74810" name="Rectangle 14"/>
            <p:cNvSpPr>
              <a:spLocks noChangeAspect="1" noChangeArrowheads="1"/>
            </p:cNvSpPr>
            <p:nvPr/>
          </p:nvSpPr>
          <p:spPr bwMode="auto">
            <a:xfrm>
              <a:off x="4752" y="888"/>
              <a:ext cx="461" cy="431"/>
            </a:xfrm>
            <a:prstGeom prst="rect">
              <a:avLst/>
            </a:prstGeom>
            <a:solidFill>
              <a:srgbClr val="00B8FF">
                <a:alpha val="65097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ea typeface="DejaVu Sans"/>
                <a:cs typeface="DejaVu Sans"/>
              </a:endParaRPr>
            </a:p>
          </p:txBody>
        </p:sp>
        <p:sp>
          <p:nvSpPr>
            <p:cNvPr id="74811" name="Rectangle 15"/>
            <p:cNvSpPr>
              <a:spLocks noChangeAspect="1" noChangeArrowheads="1"/>
            </p:cNvSpPr>
            <p:nvPr/>
          </p:nvSpPr>
          <p:spPr bwMode="auto">
            <a:xfrm>
              <a:off x="4752" y="1319"/>
              <a:ext cx="461" cy="430"/>
            </a:xfrm>
            <a:prstGeom prst="rect">
              <a:avLst/>
            </a:prstGeom>
            <a:solidFill>
              <a:srgbClr val="00B8FF">
                <a:alpha val="65097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ea typeface="DejaVu Sans"/>
                <a:cs typeface="DejaVu Sans"/>
              </a:endParaRPr>
            </a:p>
          </p:txBody>
        </p:sp>
        <p:sp>
          <p:nvSpPr>
            <p:cNvPr id="74812" name="Rectangle 16"/>
            <p:cNvSpPr>
              <a:spLocks noChangeAspect="1" noChangeArrowheads="1"/>
            </p:cNvSpPr>
            <p:nvPr/>
          </p:nvSpPr>
          <p:spPr bwMode="auto">
            <a:xfrm flipH="1" flipV="1">
              <a:off x="5213" y="888"/>
              <a:ext cx="460" cy="431"/>
            </a:xfrm>
            <a:prstGeom prst="rect">
              <a:avLst/>
            </a:prstGeom>
            <a:solidFill>
              <a:srgbClr val="FF0000">
                <a:alpha val="65097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ea typeface="DejaVu Sans"/>
                <a:cs typeface="DejaVu Sans"/>
              </a:endParaRPr>
            </a:p>
          </p:txBody>
        </p:sp>
        <p:sp>
          <p:nvSpPr>
            <p:cNvPr id="74813" name="Rectangle 17"/>
            <p:cNvSpPr>
              <a:spLocks noChangeAspect="1" noChangeArrowheads="1"/>
            </p:cNvSpPr>
            <p:nvPr/>
          </p:nvSpPr>
          <p:spPr bwMode="auto">
            <a:xfrm flipH="1" flipV="1">
              <a:off x="5213" y="1319"/>
              <a:ext cx="460" cy="430"/>
            </a:xfrm>
            <a:prstGeom prst="rect">
              <a:avLst/>
            </a:prstGeom>
            <a:solidFill>
              <a:srgbClr val="FF0000">
                <a:alpha val="65097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ea typeface="DejaVu Sans"/>
                <a:cs typeface="DejaVu Sans"/>
              </a:endParaRPr>
            </a:p>
          </p:txBody>
        </p:sp>
        <p:sp>
          <p:nvSpPr>
            <p:cNvPr id="74814" name="Line 18"/>
            <p:cNvSpPr>
              <a:spLocks noChangeAspect="1" noChangeShapeType="1"/>
            </p:cNvSpPr>
            <p:nvPr/>
          </p:nvSpPr>
          <p:spPr bwMode="auto">
            <a:xfrm>
              <a:off x="4752" y="1101"/>
              <a:ext cx="92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15" name="Text Box 19"/>
            <p:cNvSpPr txBox="1">
              <a:spLocks noChangeAspect="1" noChangeArrowheads="1"/>
            </p:cNvSpPr>
            <p:nvPr/>
          </p:nvSpPr>
          <p:spPr bwMode="auto">
            <a:xfrm>
              <a:off x="4934" y="864"/>
              <a:ext cx="324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1" i="1">
                  <a:ea typeface="DejaVu Sans"/>
                  <a:cs typeface="DejaVu Sans"/>
                </a:rPr>
                <a:t>E</a:t>
              </a:r>
              <a:r>
                <a:rPr lang="en-US" sz="1800" b="1" i="1" baseline="-25000">
                  <a:ea typeface="DejaVu Sans"/>
                  <a:cs typeface="DejaVu Sans"/>
                </a:rPr>
                <a:t>B1</a:t>
              </a:r>
              <a:endParaRPr lang="en-US" sz="1800" b="1" i="1">
                <a:ea typeface="DejaVu Sans"/>
                <a:cs typeface="DejaVu Sans"/>
              </a:endParaRPr>
            </a:p>
          </p:txBody>
        </p:sp>
        <p:sp>
          <p:nvSpPr>
            <p:cNvPr id="74816" name="Text Box 20"/>
            <p:cNvSpPr txBox="1">
              <a:spLocks noChangeAspect="1" noChangeArrowheads="1"/>
            </p:cNvSpPr>
            <p:nvPr/>
          </p:nvSpPr>
          <p:spPr bwMode="auto">
            <a:xfrm>
              <a:off x="4930" y="1090"/>
              <a:ext cx="324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1" i="1">
                  <a:ea typeface="DejaVu Sans"/>
                  <a:cs typeface="DejaVu Sans"/>
                </a:rPr>
                <a:t>E</a:t>
              </a:r>
              <a:r>
                <a:rPr lang="en-US" sz="1800" b="1" i="1" baseline="-25000">
                  <a:ea typeface="DejaVu Sans"/>
                  <a:cs typeface="DejaVu Sans"/>
                </a:rPr>
                <a:t>B2</a:t>
              </a:r>
              <a:endParaRPr lang="en-US" sz="1800" b="1" i="1">
                <a:ea typeface="DejaVu Sans"/>
                <a:cs typeface="DejaVu Sans"/>
              </a:endParaRPr>
            </a:p>
          </p:txBody>
        </p:sp>
        <p:sp>
          <p:nvSpPr>
            <p:cNvPr id="74817" name="Text Box 21"/>
            <p:cNvSpPr txBox="1">
              <a:spLocks noChangeAspect="1" noChangeArrowheads="1"/>
            </p:cNvSpPr>
            <p:nvPr/>
          </p:nvSpPr>
          <p:spPr bwMode="auto">
            <a:xfrm>
              <a:off x="5167" y="1090"/>
              <a:ext cx="324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1" i="1">
                  <a:ea typeface="DejaVu Sans"/>
                  <a:cs typeface="DejaVu Sans"/>
                </a:rPr>
                <a:t>E</a:t>
              </a:r>
              <a:r>
                <a:rPr lang="en-US" sz="1800" b="1" i="1" baseline="-25000">
                  <a:ea typeface="DejaVu Sans"/>
                  <a:cs typeface="DejaVu Sans"/>
                </a:rPr>
                <a:t>R2</a:t>
              </a:r>
              <a:endParaRPr lang="en-US" sz="1800" b="1" i="1">
                <a:ea typeface="DejaVu Sans"/>
                <a:cs typeface="DejaVu Sans"/>
              </a:endParaRPr>
            </a:p>
          </p:txBody>
        </p:sp>
        <p:sp>
          <p:nvSpPr>
            <p:cNvPr id="74818" name="Text Box 22"/>
            <p:cNvSpPr txBox="1">
              <a:spLocks noChangeAspect="1" noChangeArrowheads="1"/>
            </p:cNvSpPr>
            <p:nvPr/>
          </p:nvSpPr>
          <p:spPr bwMode="auto">
            <a:xfrm>
              <a:off x="5172" y="864"/>
              <a:ext cx="324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1" i="1">
                  <a:ea typeface="DejaVu Sans"/>
                  <a:cs typeface="DejaVu Sans"/>
                </a:rPr>
                <a:t>E</a:t>
              </a:r>
              <a:r>
                <a:rPr lang="en-US" sz="1800" b="1" i="1" baseline="-25000">
                  <a:ea typeface="DejaVu Sans"/>
                  <a:cs typeface="DejaVu Sans"/>
                </a:rPr>
                <a:t>R1</a:t>
              </a:r>
              <a:endParaRPr lang="en-US" sz="1800" b="1" i="1">
                <a:ea typeface="DejaVu Sans"/>
                <a:cs typeface="DejaVu Sans"/>
              </a:endParaRPr>
            </a:p>
          </p:txBody>
        </p:sp>
        <p:sp>
          <p:nvSpPr>
            <p:cNvPr id="74819" name="Oval 25"/>
            <p:cNvSpPr>
              <a:spLocks noChangeAspect="1" noChangeArrowheads="1"/>
            </p:cNvSpPr>
            <p:nvPr/>
          </p:nvSpPr>
          <p:spPr bwMode="auto">
            <a:xfrm>
              <a:off x="5198" y="1086"/>
              <a:ext cx="29" cy="30"/>
            </a:xfrm>
            <a:prstGeom prst="ellipse">
              <a:avLst/>
            </a:prstGeom>
            <a:solidFill>
              <a:schemeClr val="tx1">
                <a:alpha val="6509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ea typeface="DejaVu Sans"/>
                <a:cs typeface="DejaVu Sans"/>
              </a:endParaRPr>
            </a:p>
          </p:txBody>
        </p:sp>
      </p:grpSp>
      <p:grpSp>
        <p:nvGrpSpPr>
          <p:cNvPr id="74756" name="Group 100"/>
          <p:cNvGrpSpPr>
            <a:grpSpLocks/>
          </p:cNvGrpSpPr>
          <p:nvPr/>
        </p:nvGrpSpPr>
        <p:grpSpPr bwMode="auto">
          <a:xfrm>
            <a:off x="5614988" y="1385888"/>
            <a:ext cx="1471612" cy="1376362"/>
            <a:chOff x="3537" y="873"/>
            <a:chExt cx="927" cy="867"/>
          </a:xfrm>
        </p:grpSpPr>
        <p:sp>
          <p:nvSpPr>
            <p:cNvPr id="74804" name="Rectangle 5"/>
            <p:cNvSpPr>
              <a:spLocks noChangeAspect="1" noChangeArrowheads="1"/>
            </p:cNvSpPr>
            <p:nvPr/>
          </p:nvSpPr>
          <p:spPr bwMode="auto">
            <a:xfrm>
              <a:off x="3537" y="873"/>
              <a:ext cx="464" cy="434"/>
            </a:xfrm>
            <a:prstGeom prst="rect">
              <a:avLst/>
            </a:prstGeom>
            <a:solidFill>
              <a:srgbClr val="00B8FF">
                <a:alpha val="65097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ea typeface="DejaVu Sans"/>
                <a:cs typeface="DejaVu Sans"/>
              </a:endParaRPr>
            </a:p>
          </p:txBody>
        </p:sp>
        <p:sp>
          <p:nvSpPr>
            <p:cNvPr id="74805" name="Rectangle 6"/>
            <p:cNvSpPr>
              <a:spLocks noChangeAspect="1" noChangeArrowheads="1"/>
            </p:cNvSpPr>
            <p:nvPr/>
          </p:nvSpPr>
          <p:spPr bwMode="auto">
            <a:xfrm>
              <a:off x="3537" y="1307"/>
              <a:ext cx="464" cy="433"/>
            </a:xfrm>
            <a:prstGeom prst="rect">
              <a:avLst/>
            </a:prstGeom>
            <a:solidFill>
              <a:srgbClr val="00B8FF">
                <a:alpha val="65097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ea typeface="DejaVu Sans"/>
                <a:cs typeface="DejaVu Sans"/>
              </a:endParaRPr>
            </a:p>
          </p:txBody>
        </p:sp>
        <p:sp>
          <p:nvSpPr>
            <p:cNvPr id="74806" name="Rectangle 7"/>
            <p:cNvSpPr>
              <a:spLocks noChangeAspect="1" noChangeArrowheads="1"/>
            </p:cNvSpPr>
            <p:nvPr/>
          </p:nvSpPr>
          <p:spPr bwMode="auto">
            <a:xfrm flipH="1" flipV="1">
              <a:off x="4001" y="873"/>
              <a:ext cx="463" cy="434"/>
            </a:xfrm>
            <a:prstGeom prst="rect">
              <a:avLst/>
            </a:prstGeom>
            <a:solidFill>
              <a:srgbClr val="FF0000">
                <a:alpha val="65097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ea typeface="DejaVu Sans"/>
                <a:cs typeface="DejaVu Sans"/>
              </a:endParaRPr>
            </a:p>
          </p:txBody>
        </p:sp>
        <p:sp>
          <p:nvSpPr>
            <p:cNvPr id="74807" name="Rectangle 8"/>
            <p:cNvSpPr>
              <a:spLocks noChangeAspect="1" noChangeArrowheads="1"/>
            </p:cNvSpPr>
            <p:nvPr/>
          </p:nvSpPr>
          <p:spPr bwMode="auto">
            <a:xfrm flipH="1" flipV="1">
              <a:off x="4001" y="1307"/>
              <a:ext cx="463" cy="433"/>
            </a:xfrm>
            <a:prstGeom prst="rect">
              <a:avLst/>
            </a:prstGeom>
            <a:solidFill>
              <a:srgbClr val="FF0000">
                <a:alpha val="65097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ea typeface="DejaVu Sans"/>
                <a:cs typeface="DejaVu Sans"/>
              </a:endParaRPr>
            </a:p>
          </p:txBody>
        </p:sp>
        <p:sp>
          <p:nvSpPr>
            <p:cNvPr id="74808" name="Text Box 10"/>
            <p:cNvSpPr txBox="1">
              <a:spLocks noChangeAspect="1" noChangeArrowheads="1"/>
            </p:cNvSpPr>
            <p:nvPr/>
          </p:nvSpPr>
          <p:spPr bwMode="auto">
            <a:xfrm>
              <a:off x="3777" y="969"/>
              <a:ext cx="276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1" i="1">
                  <a:ea typeface="DejaVu Sans"/>
                  <a:cs typeface="DejaVu Sans"/>
                </a:rPr>
                <a:t>E</a:t>
              </a:r>
              <a:r>
                <a:rPr lang="en-US" sz="1800" b="1" i="1" baseline="-25000">
                  <a:ea typeface="DejaVu Sans"/>
                  <a:cs typeface="DejaVu Sans"/>
                </a:rPr>
                <a:t>B</a:t>
              </a:r>
              <a:endParaRPr lang="en-US" sz="1800" b="1" i="1">
                <a:ea typeface="DejaVu Sans"/>
                <a:cs typeface="DejaVu Sans"/>
              </a:endParaRPr>
            </a:p>
          </p:txBody>
        </p:sp>
        <p:sp>
          <p:nvSpPr>
            <p:cNvPr id="74809" name="Text Box 26"/>
            <p:cNvSpPr txBox="1">
              <a:spLocks noChangeAspect="1" noChangeArrowheads="1"/>
            </p:cNvSpPr>
            <p:nvPr/>
          </p:nvSpPr>
          <p:spPr bwMode="auto">
            <a:xfrm>
              <a:off x="3969" y="969"/>
              <a:ext cx="276" cy="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1" i="1">
                  <a:ea typeface="DejaVu Sans"/>
                  <a:cs typeface="DejaVu Sans"/>
                </a:rPr>
                <a:t>E</a:t>
              </a:r>
              <a:r>
                <a:rPr lang="en-US" sz="1800" b="1" i="1" baseline="-25000">
                  <a:ea typeface="DejaVu Sans"/>
                  <a:cs typeface="DejaVu Sans"/>
                </a:rPr>
                <a:t>R</a:t>
              </a:r>
              <a:endParaRPr lang="en-US" sz="1800" b="1" i="1">
                <a:ea typeface="DejaVu Sans"/>
                <a:cs typeface="DejaVu Sans"/>
              </a:endParaRPr>
            </a:p>
          </p:txBody>
        </p:sp>
      </p:grpSp>
      <p:sp>
        <p:nvSpPr>
          <p:cNvPr id="74757" name="Line 32"/>
          <p:cNvSpPr>
            <a:spLocks noChangeShapeType="1"/>
          </p:cNvSpPr>
          <p:nvPr/>
        </p:nvSpPr>
        <p:spPr bwMode="auto">
          <a:xfrm>
            <a:off x="7162800" y="2057400"/>
            <a:ext cx="304800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4758" name="Group 98"/>
          <p:cNvGrpSpPr>
            <a:grpSpLocks/>
          </p:cNvGrpSpPr>
          <p:nvPr/>
        </p:nvGrpSpPr>
        <p:grpSpPr bwMode="auto">
          <a:xfrm>
            <a:off x="6248400" y="3276600"/>
            <a:ext cx="2209800" cy="1343025"/>
            <a:chOff x="192" y="1872"/>
            <a:chExt cx="1680" cy="1020"/>
          </a:xfrm>
        </p:grpSpPr>
        <p:sp>
          <p:nvSpPr>
            <p:cNvPr id="74788" name="Rectangle 36"/>
            <p:cNvSpPr>
              <a:spLocks noChangeArrowheads="1"/>
            </p:cNvSpPr>
            <p:nvPr/>
          </p:nvSpPr>
          <p:spPr bwMode="auto">
            <a:xfrm>
              <a:off x="192" y="2556"/>
              <a:ext cx="385" cy="336"/>
            </a:xfrm>
            <a:prstGeom prst="rect">
              <a:avLst/>
            </a:prstGeom>
            <a:solidFill>
              <a:srgbClr val="00B8FF">
                <a:alpha val="65097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ea typeface="DejaVu Sans"/>
                <a:cs typeface="DejaVu Sans"/>
              </a:endParaRPr>
            </a:p>
          </p:txBody>
        </p:sp>
        <p:sp>
          <p:nvSpPr>
            <p:cNvPr id="74789" name="Rectangle 37"/>
            <p:cNvSpPr>
              <a:spLocks noChangeArrowheads="1"/>
            </p:cNvSpPr>
            <p:nvPr/>
          </p:nvSpPr>
          <p:spPr bwMode="auto">
            <a:xfrm>
              <a:off x="577" y="2556"/>
              <a:ext cx="384" cy="336"/>
            </a:xfrm>
            <a:prstGeom prst="rect">
              <a:avLst/>
            </a:prstGeom>
            <a:solidFill>
              <a:srgbClr val="00B8FF">
                <a:alpha val="65097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ea typeface="DejaVu Sans"/>
                <a:cs typeface="DejaVu Sans"/>
              </a:endParaRPr>
            </a:p>
          </p:txBody>
        </p:sp>
        <p:grpSp>
          <p:nvGrpSpPr>
            <p:cNvPr id="74790" name="Group 38"/>
            <p:cNvGrpSpPr>
              <a:grpSpLocks/>
            </p:cNvGrpSpPr>
            <p:nvPr/>
          </p:nvGrpSpPr>
          <p:grpSpPr bwMode="auto">
            <a:xfrm>
              <a:off x="1103" y="1885"/>
              <a:ext cx="769" cy="1007"/>
              <a:chOff x="4166" y="1008"/>
              <a:chExt cx="999" cy="1296"/>
            </a:xfrm>
          </p:grpSpPr>
          <p:sp>
            <p:nvSpPr>
              <p:cNvPr id="74799" name="Rectangle 39"/>
              <p:cNvSpPr>
                <a:spLocks noChangeArrowheads="1"/>
              </p:cNvSpPr>
              <p:nvPr/>
            </p:nvSpPr>
            <p:spPr bwMode="auto">
              <a:xfrm flipH="1" flipV="1">
                <a:off x="4665" y="1872"/>
                <a:ext cx="500" cy="432"/>
              </a:xfrm>
              <a:prstGeom prst="rect">
                <a:avLst/>
              </a:prstGeom>
              <a:solidFill>
                <a:srgbClr val="FF0000">
                  <a:alpha val="65097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>
                  <a:ea typeface="DejaVu Sans"/>
                  <a:cs typeface="DejaVu Sans"/>
                </a:endParaRPr>
              </a:p>
            </p:txBody>
          </p:sp>
          <p:sp>
            <p:nvSpPr>
              <p:cNvPr id="74800" name="Rectangle 40"/>
              <p:cNvSpPr>
                <a:spLocks noChangeArrowheads="1"/>
              </p:cNvSpPr>
              <p:nvPr/>
            </p:nvSpPr>
            <p:spPr bwMode="auto">
              <a:xfrm flipH="1" flipV="1">
                <a:off x="4665" y="1440"/>
                <a:ext cx="500" cy="432"/>
              </a:xfrm>
              <a:prstGeom prst="rect">
                <a:avLst/>
              </a:prstGeom>
              <a:solidFill>
                <a:srgbClr val="FF0000">
                  <a:alpha val="65097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>
                  <a:ea typeface="DejaVu Sans"/>
                  <a:cs typeface="DejaVu Sans"/>
                </a:endParaRPr>
              </a:p>
            </p:txBody>
          </p:sp>
          <p:sp>
            <p:nvSpPr>
              <p:cNvPr id="74801" name="Rectangle 41"/>
              <p:cNvSpPr>
                <a:spLocks noChangeArrowheads="1"/>
              </p:cNvSpPr>
              <p:nvPr/>
            </p:nvSpPr>
            <p:spPr bwMode="auto">
              <a:xfrm flipH="1" flipV="1">
                <a:off x="4665" y="1008"/>
                <a:ext cx="500" cy="432"/>
              </a:xfrm>
              <a:prstGeom prst="rect">
                <a:avLst/>
              </a:prstGeom>
              <a:solidFill>
                <a:srgbClr val="FF0000">
                  <a:alpha val="65097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>
                  <a:ea typeface="DejaVu Sans"/>
                  <a:cs typeface="DejaVu Sans"/>
                </a:endParaRPr>
              </a:p>
            </p:txBody>
          </p:sp>
          <p:sp>
            <p:nvSpPr>
              <p:cNvPr id="74802" name="Rectangle 42"/>
              <p:cNvSpPr>
                <a:spLocks noChangeArrowheads="1"/>
              </p:cNvSpPr>
              <p:nvPr/>
            </p:nvSpPr>
            <p:spPr bwMode="auto">
              <a:xfrm flipH="1" flipV="1">
                <a:off x="4166" y="1008"/>
                <a:ext cx="499" cy="432"/>
              </a:xfrm>
              <a:prstGeom prst="rect">
                <a:avLst/>
              </a:prstGeom>
              <a:solidFill>
                <a:srgbClr val="FF0000">
                  <a:alpha val="65097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>
                  <a:ea typeface="DejaVu Sans"/>
                  <a:cs typeface="DejaVu Sans"/>
                </a:endParaRPr>
              </a:p>
            </p:txBody>
          </p:sp>
          <p:sp>
            <p:nvSpPr>
              <p:cNvPr id="74803" name="Rectangle 43"/>
              <p:cNvSpPr>
                <a:spLocks noChangeArrowheads="1"/>
              </p:cNvSpPr>
              <p:nvPr/>
            </p:nvSpPr>
            <p:spPr bwMode="auto">
              <a:xfrm flipH="1" flipV="1">
                <a:off x="4166" y="1440"/>
                <a:ext cx="499" cy="432"/>
              </a:xfrm>
              <a:prstGeom prst="rect">
                <a:avLst/>
              </a:prstGeom>
              <a:solidFill>
                <a:srgbClr val="FF0000">
                  <a:alpha val="65097"/>
                </a:srgb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>
                  <a:ea typeface="DejaVu Sans"/>
                  <a:cs typeface="DejaVu Sans"/>
                </a:endParaRPr>
              </a:p>
            </p:txBody>
          </p:sp>
        </p:grpSp>
        <p:grpSp>
          <p:nvGrpSpPr>
            <p:cNvPr id="74791" name="Group 54"/>
            <p:cNvGrpSpPr>
              <a:grpSpLocks/>
            </p:cNvGrpSpPr>
            <p:nvPr/>
          </p:nvGrpSpPr>
          <p:grpSpPr bwMode="auto">
            <a:xfrm>
              <a:off x="192" y="1872"/>
              <a:ext cx="391" cy="684"/>
              <a:chOff x="192" y="1872"/>
              <a:chExt cx="391" cy="684"/>
            </a:xfrm>
          </p:grpSpPr>
          <p:sp>
            <p:nvSpPr>
              <p:cNvPr id="74796" name="Freeform 45"/>
              <p:cNvSpPr>
                <a:spLocks/>
              </p:cNvSpPr>
              <p:nvPr/>
            </p:nvSpPr>
            <p:spPr bwMode="auto">
              <a:xfrm>
                <a:off x="192" y="1872"/>
                <a:ext cx="391" cy="342"/>
              </a:xfrm>
              <a:custGeom>
                <a:avLst/>
                <a:gdLst>
                  <a:gd name="T0" fmla="*/ 0 w 391"/>
                  <a:gd name="T1" fmla="*/ 0 h 342"/>
                  <a:gd name="T2" fmla="*/ 391 w 391"/>
                  <a:gd name="T3" fmla="*/ 0 h 342"/>
                  <a:gd name="T4" fmla="*/ 304 w 391"/>
                  <a:gd name="T5" fmla="*/ 341 h 342"/>
                  <a:gd name="T6" fmla="*/ 0 w 391"/>
                  <a:gd name="T7" fmla="*/ 342 h 342"/>
                  <a:gd name="T8" fmla="*/ 0 w 391"/>
                  <a:gd name="T9" fmla="*/ 0 h 3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91"/>
                  <a:gd name="T16" fmla="*/ 0 h 342"/>
                  <a:gd name="T17" fmla="*/ 391 w 391"/>
                  <a:gd name="T18" fmla="*/ 342 h 3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91" h="342">
                    <a:moveTo>
                      <a:pt x="0" y="0"/>
                    </a:moveTo>
                    <a:lnTo>
                      <a:pt x="391" y="0"/>
                    </a:lnTo>
                    <a:lnTo>
                      <a:pt x="304" y="341"/>
                    </a:lnTo>
                    <a:lnTo>
                      <a:pt x="0" y="3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8FF">
                  <a:alpha val="65097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7" name="Freeform 46"/>
              <p:cNvSpPr>
                <a:spLocks/>
              </p:cNvSpPr>
              <p:nvPr/>
            </p:nvSpPr>
            <p:spPr bwMode="auto">
              <a:xfrm>
                <a:off x="192" y="2214"/>
                <a:ext cx="391" cy="342"/>
              </a:xfrm>
              <a:custGeom>
                <a:avLst/>
                <a:gdLst>
                  <a:gd name="T0" fmla="*/ 0 w 391"/>
                  <a:gd name="T1" fmla="*/ 342 h 342"/>
                  <a:gd name="T2" fmla="*/ 391 w 391"/>
                  <a:gd name="T3" fmla="*/ 342 h 342"/>
                  <a:gd name="T4" fmla="*/ 304 w 391"/>
                  <a:gd name="T5" fmla="*/ 5 h 342"/>
                  <a:gd name="T6" fmla="*/ 0 w 391"/>
                  <a:gd name="T7" fmla="*/ 0 h 342"/>
                  <a:gd name="T8" fmla="*/ 0 w 391"/>
                  <a:gd name="T9" fmla="*/ 342 h 3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91"/>
                  <a:gd name="T16" fmla="*/ 0 h 342"/>
                  <a:gd name="T17" fmla="*/ 391 w 391"/>
                  <a:gd name="T18" fmla="*/ 342 h 3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91" h="342">
                    <a:moveTo>
                      <a:pt x="0" y="342"/>
                    </a:moveTo>
                    <a:lnTo>
                      <a:pt x="391" y="342"/>
                    </a:lnTo>
                    <a:lnTo>
                      <a:pt x="304" y="5"/>
                    </a:lnTo>
                    <a:lnTo>
                      <a:pt x="0" y="0"/>
                    </a:lnTo>
                    <a:lnTo>
                      <a:pt x="0" y="342"/>
                    </a:lnTo>
                    <a:close/>
                  </a:path>
                </a:pathLst>
              </a:custGeom>
              <a:solidFill>
                <a:srgbClr val="00B8FF">
                  <a:alpha val="65097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798" name="Oval 47"/>
              <p:cNvSpPr>
                <a:spLocks noChangeArrowheads="1"/>
              </p:cNvSpPr>
              <p:nvPr/>
            </p:nvSpPr>
            <p:spPr bwMode="auto">
              <a:xfrm>
                <a:off x="490" y="2205"/>
                <a:ext cx="26" cy="27"/>
              </a:xfrm>
              <a:prstGeom prst="ellipse">
                <a:avLst/>
              </a:prstGeom>
              <a:solidFill>
                <a:schemeClr val="tx1">
                  <a:alpha val="65097"/>
                </a:scheme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400">
                  <a:ea typeface="DejaVu Sans"/>
                  <a:cs typeface="DejaVu Sans"/>
                </a:endParaRPr>
              </a:p>
            </p:txBody>
          </p:sp>
        </p:grpSp>
        <p:sp>
          <p:nvSpPr>
            <p:cNvPr id="74792" name="Text Box 48"/>
            <p:cNvSpPr txBox="1">
              <a:spLocks noChangeArrowheads="1"/>
            </p:cNvSpPr>
            <p:nvPr/>
          </p:nvSpPr>
          <p:spPr bwMode="auto">
            <a:xfrm>
              <a:off x="289" y="2105"/>
              <a:ext cx="269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>
                  <a:ea typeface="DejaVu Sans"/>
                  <a:cs typeface="DejaVu Sans"/>
                </a:rPr>
                <a:t>V</a:t>
              </a:r>
            </a:p>
          </p:txBody>
        </p:sp>
        <p:sp>
          <p:nvSpPr>
            <p:cNvPr id="74793" name="Text Box 49"/>
            <p:cNvSpPr txBox="1">
              <a:spLocks noChangeArrowheads="1"/>
            </p:cNvSpPr>
            <p:nvPr/>
          </p:nvSpPr>
          <p:spPr bwMode="auto">
            <a:xfrm>
              <a:off x="1092" y="2113"/>
              <a:ext cx="318" cy="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 i="1">
                  <a:ea typeface="DejaVu Sans"/>
                  <a:cs typeface="DejaVu Sans"/>
                </a:rPr>
                <a:t>V </a:t>
              </a:r>
            </a:p>
          </p:txBody>
        </p:sp>
        <p:sp>
          <p:nvSpPr>
            <p:cNvPr id="74794" name="Oval 50"/>
            <p:cNvSpPr>
              <a:spLocks noChangeArrowheads="1"/>
            </p:cNvSpPr>
            <p:nvPr/>
          </p:nvSpPr>
          <p:spPr bwMode="auto">
            <a:xfrm>
              <a:off x="1092" y="2210"/>
              <a:ext cx="26" cy="26"/>
            </a:xfrm>
            <a:prstGeom prst="ellipse">
              <a:avLst/>
            </a:prstGeom>
            <a:solidFill>
              <a:schemeClr val="tx1">
                <a:alpha val="65097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ea typeface="DejaVu Sans"/>
                <a:cs typeface="DejaVu Sans"/>
              </a:endParaRPr>
            </a:p>
          </p:txBody>
        </p:sp>
        <p:sp>
          <p:nvSpPr>
            <p:cNvPr id="74795" name="Freeform 51"/>
            <p:cNvSpPr>
              <a:spLocks/>
            </p:cNvSpPr>
            <p:nvPr/>
          </p:nvSpPr>
          <p:spPr bwMode="auto">
            <a:xfrm>
              <a:off x="518" y="2096"/>
              <a:ext cx="577" cy="112"/>
            </a:xfrm>
            <a:custGeom>
              <a:avLst/>
              <a:gdLst>
                <a:gd name="T0" fmla="*/ 0 w 1008"/>
                <a:gd name="T1" fmla="*/ 1 h 192"/>
                <a:gd name="T2" fmla="*/ 1 w 1008"/>
                <a:gd name="T3" fmla="*/ 0 h 192"/>
                <a:gd name="T4" fmla="*/ 2 w 1008"/>
                <a:gd name="T5" fmla="*/ 1 h 192"/>
                <a:gd name="T6" fmla="*/ 0 60000 65536"/>
                <a:gd name="T7" fmla="*/ 0 60000 65536"/>
                <a:gd name="T8" fmla="*/ 0 60000 65536"/>
                <a:gd name="T9" fmla="*/ 0 w 1008"/>
                <a:gd name="T10" fmla="*/ 0 h 192"/>
                <a:gd name="T11" fmla="*/ 1008 w 1008"/>
                <a:gd name="T12" fmla="*/ 192 h 19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08" h="192">
                  <a:moveTo>
                    <a:pt x="0" y="192"/>
                  </a:moveTo>
                  <a:cubicBezTo>
                    <a:pt x="132" y="96"/>
                    <a:pt x="264" y="0"/>
                    <a:pt x="432" y="0"/>
                  </a:cubicBezTo>
                  <a:cubicBezTo>
                    <a:pt x="600" y="0"/>
                    <a:pt x="912" y="160"/>
                    <a:pt x="1008" y="192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prstDash val="sysDot"/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4759" name="Rectangle 52"/>
          <p:cNvSpPr>
            <a:spLocks noChangeArrowheads="1"/>
          </p:cNvSpPr>
          <p:nvPr/>
        </p:nvSpPr>
        <p:spPr bwMode="auto">
          <a:xfrm>
            <a:off x="152400" y="3200400"/>
            <a:ext cx="5257800" cy="1371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41313" indent="-341313">
              <a:lnSpc>
                <a:spcPct val="83000"/>
              </a:lnSpc>
              <a:spcBef>
                <a:spcPts val="800"/>
              </a:spcBef>
              <a:buClr>
                <a:schemeClr val="accent2"/>
              </a:buClr>
              <a:buFont typeface="Arial" charset="0"/>
              <a:buNone/>
            </a:pPr>
            <a:r>
              <a:rPr lang="en-US" sz="2000" b="1">
                <a:solidFill>
                  <a:srgbClr val="000000"/>
                </a:solidFill>
                <a:latin typeface="Arial" charset="0"/>
                <a:ea typeface="DejaVu Sans"/>
                <a:cs typeface="DejaVu Sans"/>
              </a:rPr>
              <a:t>For mesh smoothing...</a:t>
            </a:r>
          </a:p>
          <a:p>
            <a:pPr marL="739775" lvl="1" indent="-284163">
              <a:lnSpc>
                <a:spcPct val="83000"/>
              </a:lnSpc>
              <a:spcBef>
                <a:spcPts val="700"/>
              </a:spcBef>
              <a:buClr>
                <a:schemeClr val="accent2"/>
              </a:buClr>
              <a:buFont typeface="Arial" charset="0"/>
              <a:buChar char="–"/>
            </a:pPr>
            <a:r>
              <a:rPr lang="en-US" sz="1800" b="1">
                <a:solidFill>
                  <a:srgbClr val="000000"/>
                </a:solidFill>
                <a:latin typeface="Arial" charset="0"/>
                <a:ea typeface="DejaVu Sans"/>
                <a:cs typeface="DejaVu Sans"/>
              </a:rPr>
              <a:t>Parts must be able to request changes to off-part vertex coordinates.</a:t>
            </a:r>
          </a:p>
        </p:txBody>
      </p:sp>
      <p:grpSp>
        <p:nvGrpSpPr>
          <p:cNvPr id="74760" name="Group 97"/>
          <p:cNvGrpSpPr>
            <a:grpSpLocks/>
          </p:cNvGrpSpPr>
          <p:nvPr/>
        </p:nvGrpSpPr>
        <p:grpSpPr bwMode="auto">
          <a:xfrm>
            <a:off x="3962400" y="5867400"/>
            <a:ext cx="5029200" cy="914400"/>
            <a:chOff x="240" y="3072"/>
            <a:chExt cx="3168" cy="576"/>
          </a:xfrm>
        </p:grpSpPr>
        <p:grpSp>
          <p:nvGrpSpPr>
            <p:cNvPr id="74763" name="Group 74"/>
            <p:cNvGrpSpPr>
              <a:grpSpLocks/>
            </p:cNvGrpSpPr>
            <p:nvPr/>
          </p:nvGrpSpPr>
          <p:grpSpPr bwMode="auto">
            <a:xfrm>
              <a:off x="240" y="3072"/>
              <a:ext cx="864" cy="576"/>
              <a:chOff x="240" y="3072"/>
              <a:chExt cx="864" cy="576"/>
            </a:xfrm>
          </p:grpSpPr>
          <p:sp>
            <p:nvSpPr>
              <p:cNvPr id="74781" name="Rectangle 66"/>
              <p:cNvSpPr>
                <a:spLocks noChangeArrowheads="1"/>
              </p:cNvSpPr>
              <p:nvPr/>
            </p:nvSpPr>
            <p:spPr bwMode="auto">
              <a:xfrm>
                <a:off x="240" y="3360"/>
                <a:ext cx="288" cy="288"/>
              </a:xfrm>
              <a:prstGeom prst="rect">
                <a:avLst/>
              </a:prstGeom>
              <a:solidFill>
                <a:srgbClr val="00B8FF">
                  <a:alpha val="65097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>
                  <a:ea typeface="DejaVu Sans"/>
                  <a:cs typeface="DejaVu Sans"/>
                </a:endParaRPr>
              </a:p>
            </p:txBody>
          </p:sp>
          <p:sp>
            <p:nvSpPr>
              <p:cNvPr id="74782" name="Rectangle 68"/>
              <p:cNvSpPr>
                <a:spLocks noChangeArrowheads="1"/>
              </p:cNvSpPr>
              <p:nvPr/>
            </p:nvSpPr>
            <p:spPr bwMode="auto">
              <a:xfrm>
                <a:off x="528" y="3072"/>
                <a:ext cx="144" cy="576"/>
              </a:xfrm>
              <a:prstGeom prst="rect">
                <a:avLst/>
              </a:prstGeom>
              <a:solidFill>
                <a:srgbClr val="00B8FF">
                  <a:alpha val="65097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>
                  <a:ea typeface="DejaVu Sans"/>
                  <a:cs typeface="DejaVu Sans"/>
                </a:endParaRPr>
              </a:p>
            </p:txBody>
          </p:sp>
          <p:sp>
            <p:nvSpPr>
              <p:cNvPr id="74783" name="Rectangle 69"/>
              <p:cNvSpPr>
                <a:spLocks noChangeArrowheads="1"/>
              </p:cNvSpPr>
              <p:nvPr/>
            </p:nvSpPr>
            <p:spPr bwMode="auto">
              <a:xfrm>
                <a:off x="240" y="3072"/>
                <a:ext cx="288" cy="288"/>
              </a:xfrm>
              <a:prstGeom prst="rect">
                <a:avLst/>
              </a:prstGeom>
              <a:solidFill>
                <a:srgbClr val="00B8FF">
                  <a:alpha val="65097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>
                  <a:ea typeface="DejaVu Sans"/>
                  <a:cs typeface="DejaVu Sans"/>
                </a:endParaRPr>
              </a:p>
            </p:txBody>
          </p:sp>
          <p:grpSp>
            <p:nvGrpSpPr>
              <p:cNvPr id="74784" name="Group 73"/>
              <p:cNvGrpSpPr>
                <a:grpSpLocks/>
              </p:cNvGrpSpPr>
              <p:nvPr/>
            </p:nvGrpSpPr>
            <p:grpSpPr bwMode="auto">
              <a:xfrm flipH="1">
                <a:off x="672" y="3072"/>
                <a:ext cx="432" cy="576"/>
                <a:chOff x="1152" y="3120"/>
                <a:chExt cx="432" cy="576"/>
              </a:xfrm>
            </p:grpSpPr>
            <p:sp>
              <p:nvSpPr>
                <p:cNvPr id="74785" name="Rectangle 70"/>
                <p:cNvSpPr>
                  <a:spLocks noChangeArrowheads="1"/>
                </p:cNvSpPr>
                <p:nvPr/>
              </p:nvSpPr>
              <p:spPr bwMode="auto">
                <a:xfrm>
                  <a:off x="1152" y="3408"/>
                  <a:ext cx="288" cy="288"/>
                </a:xfrm>
                <a:prstGeom prst="rect">
                  <a:avLst/>
                </a:prstGeom>
                <a:solidFill>
                  <a:srgbClr val="FF0000">
                    <a:alpha val="65097"/>
                  </a:srgb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>
                    <a:ea typeface="DejaVu Sans"/>
                    <a:cs typeface="DejaVu Sans"/>
                  </a:endParaRPr>
                </a:p>
              </p:txBody>
            </p:sp>
            <p:sp>
              <p:nvSpPr>
                <p:cNvPr id="74786" name="Rectangle 71"/>
                <p:cNvSpPr>
                  <a:spLocks noChangeArrowheads="1"/>
                </p:cNvSpPr>
                <p:nvPr/>
              </p:nvSpPr>
              <p:spPr bwMode="auto">
                <a:xfrm>
                  <a:off x="1440" y="3120"/>
                  <a:ext cx="144" cy="576"/>
                </a:xfrm>
                <a:prstGeom prst="rect">
                  <a:avLst/>
                </a:prstGeom>
                <a:solidFill>
                  <a:srgbClr val="FF0000">
                    <a:alpha val="65097"/>
                  </a:srgb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>
                    <a:ea typeface="DejaVu Sans"/>
                    <a:cs typeface="DejaVu Sans"/>
                  </a:endParaRPr>
                </a:p>
              </p:txBody>
            </p:sp>
            <p:sp>
              <p:nvSpPr>
                <p:cNvPr id="74787" name="Rectangle 72"/>
                <p:cNvSpPr>
                  <a:spLocks noChangeArrowheads="1"/>
                </p:cNvSpPr>
                <p:nvPr/>
              </p:nvSpPr>
              <p:spPr bwMode="auto">
                <a:xfrm>
                  <a:off x="1152" y="3120"/>
                  <a:ext cx="288" cy="288"/>
                </a:xfrm>
                <a:prstGeom prst="rect">
                  <a:avLst/>
                </a:prstGeom>
                <a:solidFill>
                  <a:srgbClr val="FF0000">
                    <a:alpha val="65097"/>
                  </a:srgb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>
                    <a:ea typeface="DejaVu Sans"/>
                    <a:cs typeface="DejaVu Sans"/>
                  </a:endParaRPr>
                </a:p>
              </p:txBody>
            </p:sp>
          </p:grpSp>
        </p:grpSp>
        <p:grpSp>
          <p:nvGrpSpPr>
            <p:cNvPr id="74764" name="Group 83"/>
            <p:cNvGrpSpPr>
              <a:grpSpLocks/>
            </p:cNvGrpSpPr>
            <p:nvPr/>
          </p:nvGrpSpPr>
          <p:grpSpPr bwMode="auto">
            <a:xfrm>
              <a:off x="1392" y="3072"/>
              <a:ext cx="864" cy="576"/>
              <a:chOff x="1440" y="3072"/>
              <a:chExt cx="864" cy="576"/>
            </a:xfrm>
          </p:grpSpPr>
          <p:sp>
            <p:nvSpPr>
              <p:cNvPr id="74774" name="Rectangle 76"/>
              <p:cNvSpPr>
                <a:spLocks noChangeArrowheads="1"/>
              </p:cNvSpPr>
              <p:nvPr/>
            </p:nvSpPr>
            <p:spPr bwMode="auto">
              <a:xfrm>
                <a:off x="1440" y="3360"/>
                <a:ext cx="288" cy="288"/>
              </a:xfrm>
              <a:prstGeom prst="rect">
                <a:avLst/>
              </a:prstGeom>
              <a:solidFill>
                <a:srgbClr val="00B8FF">
                  <a:alpha val="65097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>
                  <a:ea typeface="DejaVu Sans"/>
                  <a:cs typeface="DejaVu Sans"/>
                </a:endParaRPr>
              </a:p>
            </p:txBody>
          </p:sp>
          <p:sp>
            <p:nvSpPr>
              <p:cNvPr id="74775" name="Rectangle 77"/>
              <p:cNvSpPr>
                <a:spLocks noChangeArrowheads="1"/>
              </p:cNvSpPr>
              <p:nvPr/>
            </p:nvSpPr>
            <p:spPr bwMode="auto">
              <a:xfrm>
                <a:off x="1728" y="3072"/>
                <a:ext cx="144" cy="576"/>
              </a:xfrm>
              <a:prstGeom prst="rect">
                <a:avLst/>
              </a:prstGeom>
              <a:solidFill>
                <a:srgbClr val="FF0000">
                  <a:alpha val="65097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>
                  <a:ea typeface="DejaVu Sans"/>
                  <a:cs typeface="DejaVu Sans"/>
                </a:endParaRPr>
              </a:p>
            </p:txBody>
          </p:sp>
          <p:sp>
            <p:nvSpPr>
              <p:cNvPr id="74776" name="Rectangle 78"/>
              <p:cNvSpPr>
                <a:spLocks noChangeArrowheads="1"/>
              </p:cNvSpPr>
              <p:nvPr/>
            </p:nvSpPr>
            <p:spPr bwMode="auto">
              <a:xfrm>
                <a:off x="1440" y="3072"/>
                <a:ext cx="288" cy="288"/>
              </a:xfrm>
              <a:prstGeom prst="rect">
                <a:avLst/>
              </a:prstGeom>
              <a:solidFill>
                <a:srgbClr val="00B8FF">
                  <a:alpha val="65097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>
                  <a:ea typeface="DejaVu Sans"/>
                  <a:cs typeface="DejaVu Sans"/>
                </a:endParaRPr>
              </a:p>
            </p:txBody>
          </p:sp>
          <p:grpSp>
            <p:nvGrpSpPr>
              <p:cNvPr id="74777" name="Group 79"/>
              <p:cNvGrpSpPr>
                <a:grpSpLocks/>
              </p:cNvGrpSpPr>
              <p:nvPr/>
            </p:nvGrpSpPr>
            <p:grpSpPr bwMode="auto">
              <a:xfrm flipH="1">
                <a:off x="1872" y="3072"/>
                <a:ext cx="432" cy="576"/>
                <a:chOff x="1152" y="3120"/>
                <a:chExt cx="432" cy="576"/>
              </a:xfrm>
            </p:grpSpPr>
            <p:sp>
              <p:nvSpPr>
                <p:cNvPr id="74778" name="Rectangle 80"/>
                <p:cNvSpPr>
                  <a:spLocks noChangeArrowheads="1"/>
                </p:cNvSpPr>
                <p:nvPr/>
              </p:nvSpPr>
              <p:spPr bwMode="auto">
                <a:xfrm>
                  <a:off x="1152" y="3408"/>
                  <a:ext cx="288" cy="288"/>
                </a:xfrm>
                <a:prstGeom prst="rect">
                  <a:avLst/>
                </a:prstGeom>
                <a:solidFill>
                  <a:srgbClr val="FF0000">
                    <a:alpha val="65097"/>
                  </a:srgb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>
                    <a:ea typeface="DejaVu Sans"/>
                    <a:cs typeface="DejaVu Sans"/>
                  </a:endParaRPr>
                </a:p>
              </p:txBody>
            </p:sp>
            <p:sp>
              <p:nvSpPr>
                <p:cNvPr id="74779" name="Rectangle 81"/>
                <p:cNvSpPr>
                  <a:spLocks noChangeArrowheads="1"/>
                </p:cNvSpPr>
                <p:nvPr/>
              </p:nvSpPr>
              <p:spPr bwMode="auto">
                <a:xfrm>
                  <a:off x="1440" y="3120"/>
                  <a:ext cx="144" cy="576"/>
                </a:xfrm>
                <a:prstGeom prst="rect">
                  <a:avLst/>
                </a:prstGeom>
                <a:solidFill>
                  <a:srgbClr val="FF0000">
                    <a:alpha val="65097"/>
                  </a:srgb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>
                    <a:ea typeface="DejaVu Sans"/>
                    <a:cs typeface="DejaVu Sans"/>
                  </a:endParaRPr>
                </a:p>
              </p:txBody>
            </p:sp>
            <p:sp>
              <p:nvSpPr>
                <p:cNvPr id="74780" name="Rectangle 82"/>
                <p:cNvSpPr>
                  <a:spLocks noChangeArrowheads="1"/>
                </p:cNvSpPr>
                <p:nvPr/>
              </p:nvSpPr>
              <p:spPr bwMode="auto">
                <a:xfrm>
                  <a:off x="1152" y="3120"/>
                  <a:ext cx="288" cy="288"/>
                </a:xfrm>
                <a:prstGeom prst="rect">
                  <a:avLst/>
                </a:prstGeom>
                <a:solidFill>
                  <a:srgbClr val="FF0000">
                    <a:alpha val="65097"/>
                  </a:srgbClr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>
                    <a:ea typeface="DejaVu Sans"/>
                    <a:cs typeface="DejaVu Sans"/>
                  </a:endParaRPr>
                </a:p>
              </p:txBody>
            </p:sp>
          </p:grpSp>
        </p:grpSp>
        <p:grpSp>
          <p:nvGrpSpPr>
            <p:cNvPr id="74765" name="Group 94"/>
            <p:cNvGrpSpPr>
              <a:grpSpLocks/>
            </p:cNvGrpSpPr>
            <p:nvPr/>
          </p:nvGrpSpPr>
          <p:grpSpPr bwMode="auto">
            <a:xfrm>
              <a:off x="2544" y="3072"/>
              <a:ext cx="864" cy="576"/>
              <a:chOff x="2640" y="3072"/>
              <a:chExt cx="864" cy="576"/>
            </a:xfrm>
          </p:grpSpPr>
          <p:sp>
            <p:nvSpPr>
              <p:cNvPr id="74768" name="Rectangle 85"/>
              <p:cNvSpPr>
                <a:spLocks noChangeArrowheads="1"/>
              </p:cNvSpPr>
              <p:nvPr/>
            </p:nvSpPr>
            <p:spPr bwMode="auto">
              <a:xfrm>
                <a:off x="2640" y="3360"/>
                <a:ext cx="288" cy="288"/>
              </a:xfrm>
              <a:prstGeom prst="rect">
                <a:avLst/>
              </a:prstGeom>
              <a:solidFill>
                <a:srgbClr val="00B8FF">
                  <a:alpha val="65097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>
                  <a:ea typeface="DejaVu Sans"/>
                  <a:cs typeface="DejaVu Sans"/>
                </a:endParaRPr>
              </a:p>
            </p:txBody>
          </p:sp>
          <p:sp>
            <p:nvSpPr>
              <p:cNvPr id="74769" name="Rectangle 87"/>
              <p:cNvSpPr>
                <a:spLocks noChangeArrowheads="1"/>
              </p:cNvSpPr>
              <p:nvPr/>
            </p:nvSpPr>
            <p:spPr bwMode="auto">
              <a:xfrm>
                <a:off x="2640" y="3072"/>
                <a:ext cx="288" cy="288"/>
              </a:xfrm>
              <a:prstGeom prst="rect">
                <a:avLst/>
              </a:prstGeom>
              <a:solidFill>
                <a:srgbClr val="00B8FF">
                  <a:alpha val="65097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>
                  <a:ea typeface="DejaVu Sans"/>
                  <a:cs typeface="DejaVu Sans"/>
                </a:endParaRPr>
              </a:p>
            </p:txBody>
          </p:sp>
          <p:sp>
            <p:nvSpPr>
              <p:cNvPr id="74770" name="Rectangle 89"/>
              <p:cNvSpPr>
                <a:spLocks noChangeArrowheads="1"/>
              </p:cNvSpPr>
              <p:nvPr/>
            </p:nvSpPr>
            <p:spPr bwMode="auto">
              <a:xfrm flipH="1">
                <a:off x="3216" y="3360"/>
                <a:ext cx="288" cy="288"/>
              </a:xfrm>
              <a:prstGeom prst="rect">
                <a:avLst/>
              </a:prstGeom>
              <a:solidFill>
                <a:srgbClr val="FF0000">
                  <a:alpha val="65097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>
                  <a:ea typeface="DejaVu Sans"/>
                  <a:cs typeface="DejaVu Sans"/>
                </a:endParaRPr>
              </a:p>
            </p:txBody>
          </p:sp>
          <p:sp>
            <p:nvSpPr>
              <p:cNvPr id="74771" name="Rectangle 91"/>
              <p:cNvSpPr>
                <a:spLocks noChangeArrowheads="1"/>
              </p:cNvSpPr>
              <p:nvPr/>
            </p:nvSpPr>
            <p:spPr bwMode="auto">
              <a:xfrm flipH="1">
                <a:off x="3216" y="3072"/>
                <a:ext cx="288" cy="288"/>
              </a:xfrm>
              <a:prstGeom prst="rect">
                <a:avLst/>
              </a:prstGeom>
              <a:solidFill>
                <a:srgbClr val="FF0000">
                  <a:alpha val="65097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>
                  <a:ea typeface="DejaVu Sans"/>
                  <a:cs typeface="DejaVu Sans"/>
                </a:endParaRPr>
              </a:p>
            </p:txBody>
          </p:sp>
          <p:sp>
            <p:nvSpPr>
              <p:cNvPr id="74772" name="Rectangle 92"/>
              <p:cNvSpPr>
                <a:spLocks noChangeArrowheads="1"/>
              </p:cNvSpPr>
              <p:nvPr/>
            </p:nvSpPr>
            <p:spPr bwMode="auto">
              <a:xfrm flipH="1">
                <a:off x="2928" y="3360"/>
                <a:ext cx="288" cy="288"/>
              </a:xfrm>
              <a:prstGeom prst="rect">
                <a:avLst/>
              </a:prstGeom>
              <a:solidFill>
                <a:srgbClr val="FF0000">
                  <a:alpha val="65097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>
                  <a:ea typeface="DejaVu Sans"/>
                  <a:cs typeface="DejaVu Sans"/>
                </a:endParaRPr>
              </a:p>
            </p:txBody>
          </p:sp>
          <p:sp>
            <p:nvSpPr>
              <p:cNvPr id="74773" name="Rectangle 93"/>
              <p:cNvSpPr>
                <a:spLocks noChangeArrowheads="1"/>
              </p:cNvSpPr>
              <p:nvPr/>
            </p:nvSpPr>
            <p:spPr bwMode="auto">
              <a:xfrm flipH="1">
                <a:off x="2928" y="3072"/>
                <a:ext cx="288" cy="288"/>
              </a:xfrm>
              <a:prstGeom prst="rect">
                <a:avLst/>
              </a:prstGeom>
              <a:solidFill>
                <a:srgbClr val="FF0000">
                  <a:alpha val="65097"/>
                </a:srgbClr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 sz="2400">
                  <a:ea typeface="DejaVu Sans"/>
                  <a:cs typeface="DejaVu Sans"/>
                </a:endParaRPr>
              </a:p>
            </p:txBody>
          </p:sp>
        </p:grpSp>
        <p:sp>
          <p:nvSpPr>
            <p:cNvPr id="74766" name="Line 95"/>
            <p:cNvSpPr>
              <a:spLocks noChangeShapeType="1"/>
            </p:cNvSpPr>
            <p:nvPr/>
          </p:nvSpPr>
          <p:spPr bwMode="auto">
            <a:xfrm>
              <a:off x="1152" y="3360"/>
              <a:ext cx="192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7" name="Line 96"/>
            <p:cNvSpPr>
              <a:spLocks noChangeShapeType="1"/>
            </p:cNvSpPr>
            <p:nvPr/>
          </p:nvSpPr>
          <p:spPr bwMode="auto">
            <a:xfrm>
              <a:off x="2304" y="3360"/>
              <a:ext cx="192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4761" name="Rectangle 99"/>
          <p:cNvSpPr>
            <a:spLocks noChangeArrowheads="1"/>
          </p:cNvSpPr>
          <p:nvPr/>
        </p:nvSpPr>
        <p:spPr bwMode="auto">
          <a:xfrm>
            <a:off x="152400" y="4953000"/>
            <a:ext cx="5257800" cy="1371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/>
          <a:lstStyle/>
          <a:p>
            <a:pPr marL="341313" indent="-341313">
              <a:lnSpc>
                <a:spcPct val="83000"/>
              </a:lnSpc>
              <a:spcBef>
                <a:spcPts val="800"/>
              </a:spcBef>
              <a:buClr>
                <a:schemeClr val="accent2"/>
              </a:buClr>
              <a:buFont typeface="Arial" charset="0"/>
              <a:buNone/>
            </a:pPr>
            <a:r>
              <a:rPr lang="en-US" sz="2000" b="1">
                <a:solidFill>
                  <a:srgbClr val="000000"/>
                </a:solidFill>
                <a:latin typeface="Arial" charset="0"/>
                <a:ea typeface="DejaVu Sans"/>
                <a:cs typeface="DejaVu Sans"/>
              </a:rPr>
              <a:t>For edge swapping...</a:t>
            </a:r>
          </a:p>
          <a:p>
            <a:pPr marL="739775" lvl="1" indent="-284163">
              <a:lnSpc>
                <a:spcPct val="83000"/>
              </a:lnSpc>
              <a:spcBef>
                <a:spcPts val="700"/>
              </a:spcBef>
              <a:buClr>
                <a:schemeClr val="accent2"/>
              </a:buClr>
              <a:buFont typeface="Arial" charset="0"/>
              <a:buChar char="–"/>
            </a:pPr>
            <a:r>
              <a:rPr lang="en-US" sz="1800" b="1">
                <a:solidFill>
                  <a:srgbClr val="000000"/>
                </a:solidFill>
                <a:latin typeface="Arial" charset="0"/>
                <a:ea typeface="DejaVu Sans"/>
                <a:cs typeface="DejaVu Sans"/>
              </a:rPr>
              <a:t>Migration of small numbers of entities is needed to collect needed entities in one processor.</a:t>
            </a:r>
          </a:p>
        </p:txBody>
      </p:sp>
      <p:sp>
        <p:nvSpPr>
          <p:cNvPr id="74762" name="Slide Number Placeholder 6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BDE471E-4B30-4BB3-ABCA-3F8C4F4721B1}" type="slidenum">
              <a:rPr lang="en-US" smtClean="0"/>
              <a:pPr/>
              <a:t>40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iGeom interface provides access to the geometric domain.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876800"/>
          </a:xfrm>
        </p:spPr>
        <p:txBody>
          <a:bodyPr>
            <a:normAutofit fontScale="550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Needed for…</a:t>
            </a:r>
          </a:p>
          <a:p>
            <a:pPr lvl="1" eaLnBrk="1" hangingPunct="1">
              <a:defRPr/>
            </a:pPr>
            <a:r>
              <a:rPr lang="en-US" dirty="0" smtClean="0"/>
              <a:t>automatic mesh generation</a:t>
            </a:r>
          </a:p>
          <a:p>
            <a:pPr lvl="1" eaLnBrk="1" hangingPunct="1">
              <a:defRPr/>
            </a:pPr>
            <a:r>
              <a:rPr lang="en-US" dirty="0" smtClean="0"/>
              <a:t>mesh adaptation</a:t>
            </a:r>
          </a:p>
          <a:p>
            <a:pPr lvl="1" eaLnBrk="1" hangingPunct="1">
              <a:defRPr/>
            </a:pPr>
            <a:r>
              <a:rPr lang="en-US" dirty="0" smtClean="0"/>
              <a:t>tracking domain changes</a:t>
            </a:r>
          </a:p>
          <a:p>
            <a:pPr lvl="1" eaLnBrk="1" hangingPunct="1">
              <a:defRPr/>
            </a:pPr>
            <a:r>
              <a:rPr lang="en-US" dirty="0" smtClean="0"/>
              <a:t>relating information between alternative </a:t>
            </a:r>
            <a:r>
              <a:rPr lang="en-US" dirty="0" err="1" smtClean="0"/>
              <a:t>discretizations</a:t>
            </a:r>
            <a:endParaRPr lang="en-US" dirty="0" smtClean="0"/>
          </a:p>
          <a:p>
            <a:pPr eaLnBrk="1" hangingPunct="1">
              <a:buFontTx/>
              <a:buNone/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Supports various underlying representations </a:t>
            </a:r>
          </a:p>
          <a:p>
            <a:pPr lvl="1" eaLnBrk="1" hangingPunct="1">
              <a:defRPr/>
            </a:pPr>
            <a:r>
              <a:rPr lang="en-US" dirty="0" smtClean="0"/>
              <a:t>Commercial modelers (e.g., </a:t>
            </a:r>
            <a:r>
              <a:rPr lang="en-US" dirty="0" err="1" smtClean="0"/>
              <a:t>Parasolid</a:t>
            </a:r>
            <a:r>
              <a:rPr lang="en-US" dirty="0" smtClean="0"/>
              <a:t>, ACIS)</a:t>
            </a:r>
          </a:p>
          <a:p>
            <a:pPr lvl="1" eaLnBrk="1" hangingPunct="1">
              <a:defRPr/>
            </a:pPr>
            <a:r>
              <a:rPr lang="en-US" dirty="0" smtClean="0"/>
              <a:t>Open-source modelers (e.g., </a:t>
            </a:r>
            <a:r>
              <a:rPr lang="en-US" dirty="0" err="1" smtClean="0"/>
              <a:t>Open.CASCADE</a:t>
            </a:r>
            <a:r>
              <a:rPr lang="en-US" dirty="0" smtClean="0"/>
              <a:t>)</a:t>
            </a:r>
          </a:p>
          <a:p>
            <a:pPr lvl="1" eaLnBrk="1" hangingPunct="1">
              <a:defRPr/>
            </a:pPr>
            <a:r>
              <a:rPr lang="en-US" dirty="0" smtClean="0"/>
              <a:t>Modelers that operate from standard files (e.g. IGES, STEP)</a:t>
            </a:r>
          </a:p>
          <a:p>
            <a:pPr lvl="1" eaLnBrk="1" hangingPunct="1">
              <a:defRPr/>
            </a:pPr>
            <a:r>
              <a:rPr lang="en-US" dirty="0" smtClean="0"/>
              <a:t>Models constructed from an input mesh</a:t>
            </a:r>
          </a:p>
          <a:p>
            <a:pPr lvl="1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Basic and Advanced Functionalities:</a:t>
            </a:r>
          </a:p>
          <a:p>
            <a:pPr lvl="1" eaLnBrk="1" hangingPunct="1">
              <a:defRPr/>
            </a:pPr>
            <a:r>
              <a:rPr lang="en-US" dirty="0" smtClean="0"/>
              <a:t>Model loading and initiation</a:t>
            </a:r>
          </a:p>
          <a:p>
            <a:pPr lvl="1" eaLnBrk="1" hangingPunct="1">
              <a:defRPr/>
            </a:pPr>
            <a:r>
              <a:rPr lang="en-US" dirty="0" smtClean="0"/>
              <a:t>Topological queries of entities and adjacencies</a:t>
            </a:r>
          </a:p>
          <a:p>
            <a:pPr lvl="1" eaLnBrk="1" hangingPunct="1">
              <a:defRPr/>
            </a:pPr>
            <a:r>
              <a:rPr lang="en-US" dirty="0" err="1" smtClean="0"/>
              <a:t>Pointwise</a:t>
            </a:r>
            <a:r>
              <a:rPr lang="en-US" dirty="0" smtClean="0"/>
              <a:t> geometric shape interrogation</a:t>
            </a:r>
          </a:p>
          <a:p>
            <a:pPr lvl="1" eaLnBrk="1" hangingPunct="1">
              <a:defRPr/>
            </a:pPr>
            <a:r>
              <a:rPr lang="en-US" dirty="0" smtClean="0"/>
              <a:t>Parametric coordinate systems</a:t>
            </a:r>
          </a:p>
          <a:p>
            <a:pPr lvl="1" eaLnBrk="1" hangingPunct="1">
              <a:defRPr/>
            </a:pPr>
            <a:r>
              <a:rPr lang="en-US" dirty="0" smtClean="0"/>
              <a:t>Model topology modification</a:t>
            </a:r>
          </a:p>
          <a:p>
            <a:pPr lvl="1" eaLnBrk="1" hangingPunct="1">
              <a:defRPr/>
            </a:pPr>
            <a:r>
              <a:rPr lang="en-US" dirty="0" smtClean="0"/>
              <a:t>Model construction (primitives, </a:t>
            </a:r>
            <a:r>
              <a:rPr lang="en-US" dirty="0" err="1" smtClean="0"/>
              <a:t>booleans</a:t>
            </a:r>
            <a:r>
              <a:rPr lang="en-US" dirty="0" smtClean="0"/>
              <a:t>) </a:t>
            </a: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82369CD-2CC5-4AAC-9DAB-0B9125BF05A1}" type="slidenum">
              <a:rPr lang="en-US" smtClean="0"/>
              <a:pPr/>
              <a:t>41</a:t>
            </a:fld>
            <a:endParaRPr lang="en-US" smtClean="0"/>
          </a:p>
        </p:txBody>
      </p:sp>
      <p:pic>
        <p:nvPicPr>
          <p:cNvPr id="75780" name="Picture 4" descr="seven-cell_vol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00875" y="1447800"/>
            <a:ext cx="19812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1" name="Picture 5" descr="seven-cell_iges_cro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00875" y="3657600"/>
            <a:ext cx="199072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iRel Relations interface enables other ITAPS interfaces to work together.</a:t>
            </a:r>
          </a:p>
        </p:txBody>
      </p:sp>
      <p:sp>
        <p:nvSpPr>
          <p:cNvPr id="76802" name="Content Placeholder 4"/>
          <p:cNvSpPr>
            <a:spLocks noGrp="1"/>
          </p:cNvSpPr>
          <p:nvPr>
            <p:ph idx="1"/>
          </p:nvPr>
        </p:nvSpPr>
        <p:spPr>
          <a:xfrm>
            <a:off x="685800" y="1295400"/>
            <a:ext cx="8077200" cy="4114800"/>
          </a:xfrm>
        </p:spPr>
        <p:txBody>
          <a:bodyPr/>
          <a:lstStyle/>
          <a:p>
            <a:pPr eaLnBrk="1" hangingPunct="1"/>
            <a:r>
              <a:rPr lang="en-US" sz="2800" smtClean="0"/>
              <a:t>Relates entities between two interfaces without adding dependencies between them.  E.g.,</a:t>
            </a:r>
          </a:p>
          <a:p>
            <a:pPr lvl="1" eaLnBrk="1" hangingPunct="1"/>
            <a:r>
              <a:rPr lang="en-US" sz="2400" smtClean="0"/>
              <a:t>Relate entities in iMesh to entities iGeom.</a:t>
            </a:r>
          </a:p>
          <a:p>
            <a:pPr lvl="1" eaLnBrk="1" hangingPunct="1"/>
            <a:r>
              <a:rPr lang="en-US" sz="2400" smtClean="0"/>
              <a:t>Generation of spectral element points on curved geometry.</a:t>
            </a:r>
          </a:p>
          <a:p>
            <a:pPr eaLnBrk="1" hangingPunct="1"/>
            <a:r>
              <a:rPr lang="en-US" sz="2800" smtClean="0"/>
              <a:t>Relationships supported:</a:t>
            </a:r>
          </a:p>
          <a:p>
            <a:pPr eaLnBrk="1" hangingPunct="1"/>
            <a:endParaRPr lang="en-US" sz="2800" smtClean="0"/>
          </a:p>
          <a:p>
            <a:pPr eaLnBrk="1" hangingPunct="1"/>
            <a:endParaRPr lang="en-US" sz="2800" smtClean="0"/>
          </a:p>
        </p:txBody>
      </p:sp>
      <p:grpSp>
        <p:nvGrpSpPr>
          <p:cNvPr id="76803" name="Group 20"/>
          <p:cNvGrpSpPr>
            <a:grpSpLocks/>
          </p:cNvGrpSpPr>
          <p:nvPr/>
        </p:nvGrpSpPr>
        <p:grpSpPr bwMode="auto">
          <a:xfrm>
            <a:off x="381000" y="4724400"/>
            <a:ext cx="1614488" cy="307975"/>
            <a:chOff x="1000125" y="4876800"/>
            <a:chExt cx="1962151" cy="374650"/>
          </a:xfrm>
        </p:grpSpPr>
        <p:sp>
          <p:nvSpPr>
            <p:cNvPr id="76833" name="Rectangle 4"/>
            <p:cNvSpPr>
              <a:spLocks noChangeArrowheads="1"/>
            </p:cNvSpPr>
            <p:nvPr/>
          </p:nvSpPr>
          <p:spPr bwMode="auto">
            <a:xfrm>
              <a:off x="1000125" y="4876800"/>
              <a:ext cx="738188" cy="374650"/>
            </a:xfrm>
            <a:prstGeom prst="rect">
              <a:avLst/>
            </a:pr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Entity</a:t>
              </a:r>
            </a:p>
          </p:txBody>
        </p:sp>
        <p:sp>
          <p:nvSpPr>
            <p:cNvPr id="76834" name="Rectangle 5"/>
            <p:cNvSpPr>
              <a:spLocks noChangeArrowheads="1"/>
            </p:cNvSpPr>
            <p:nvPr/>
          </p:nvSpPr>
          <p:spPr bwMode="auto">
            <a:xfrm>
              <a:off x="2224088" y="4876800"/>
              <a:ext cx="738188" cy="374650"/>
            </a:xfrm>
            <a:prstGeom prst="rect">
              <a:avLst/>
            </a:prstGeom>
            <a:solidFill>
              <a:srgbClr val="FF3366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Entity</a:t>
              </a:r>
            </a:p>
          </p:txBody>
        </p:sp>
        <p:cxnSp>
          <p:nvCxnSpPr>
            <p:cNvPr id="76835" name="AutoShape 13"/>
            <p:cNvCxnSpPr>
              <a:cxnSpLocks noChangeShapeType="1"/>
              <a:stCxn id="76833" idx="3"/>
              <a:endCxn id="76834" idx="1"/>
            </p:cNvCxnSpPr>
            <p:nvPr/>
          </p:nvCxnSpPr>
          <p:spPr bwMode="auto">
            <a:xfrm>
              <a:off x="1739900" y="5064125"/>
              <a:ext cx="484188" cy="1588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</p:grpSp>
      <p:grpSp>
        <p:nvGrpSpPr>
          <p:cNvPr id="76804" name="Group 24"/>
          <p:cNvGrpSpPr>
            <a:grpSpLocks/>
          </p:cNvGrpSpPr>
          <p:nvPr/>
        </p:nvGrpSpPr>
        <p:grpSpPr bwMode="auto">
          <a:xfrm>
            <a:off x="2509838" y="4724400"/>
            <a:ext cx="1612900" cy="811213"/>
            <a:chOff x="3484563" y="4876800"/>
            <a:chExt cx="1962150" cy="985838"/>
          </a:xfrm>
        </p:grpSpPr>
        <p:sp>
          <p:nvSpPr>
            <p:cNvPr id="76827" name="Rectangle 6"/>
            <p:cNvSpPr>
              <a:spLocks noChangeArrowheads="1"/>
            </p:cNvSpPr>
            <p:nvPr/>
          </p:nvSpPr>
          <p:spPr bwMode="auto">
            <a:xfrm>
              <a:off x="3484563" y="4876800"/>
              <a:ext cx="738188" cy="374650"/>
            </a:xfrm>
            <a:prstGeom prst="rect">
              <a:avLst/>
            </a:pr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Entity</a:t>
              </a:r>
            </a:p>
          </p:txBody>
        </p:sp>
        <p:sp>
          <p:nvSpPr>
            <p:cNvPr id="76828" name="Rectangle 7"/>
            <p:cNvSpPr>
              <a:spLocks noChangeArrowheads="1"/>
            </p:cNvSpPr>
            <p:nvPr/>
          </p:nvSpPr>
          <p:spPr bwMode="auto">
            <a:xfrm>
              <a:off x="4708525" y="4876800"/>
              <a:ext cx="738188" cy="374650"/>
            </a:xfrm>
            <a:prstGeom prst="rect">
              <a:avLst/>
            </a:prstGeom>
            <a:solidFill>
              <a:srgbClr val="FF3366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Set</a:t>
              </a:r>
            </a:p>
          </p:txBody>
        </p:sp>
        <p:sp>
          <p:nvSpPr>
            <p:cNvPr id="76829" name="Rectangle 8"/>
            <p:cNvSpPr>
              <a:spLocks noChangeArrowheads="1"/>
            </p:cNvSpPr>
            <p:nvPr/>
          </p:nvSpPr>
          <p:spPr bwMode="auto">
            <a:xfrm>
              <a:off x="3484563" y="5487988"/>
              <a:ext cx="738188" cy="374650"/>
            </a:xfrm>
            <a:prstGeom prst="rect">
              <a:avLst/>
            </a:pr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Set</a:t>
              </a:r>
            </a:p>
          </p:txBody>
        </p:sp>
        <p:sp>
          <p:nvSpPr>
            <p:cNvPr id="76830" name="Rectangle 9"/>
            <p:cNvSpPr>
              <a:spLocks noChangeArrowheads="1"/>
            </p:cNvSpPr>
            <p:nvPr/>
          </p:nvSpPr>
          <p:spPr bwMode="auto">
            <a:xfrm>
              <a:off x="4708525" y="5487988"/>
              <a:ext cx="738188" cy="374650"/>
            </a:xfrm>
            <a:prstGeom prst="rect">
              <a:avLst/>
            </a:prstGeom>
            <a:solidFill>
              <a:srgbClr val="FF3366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Entity</a:t>
              </a:r>
            </a:p>
          </p:txBody>
        </p:sp>
        <p:cxnSp>
          <p:nvCxnSpPr>
            <p:cNvPr id="76831" name="AutoShape 14"/>
            <p:cNvCxnSpPr>
              <a:cxnSpLocks noChangeShapeType="1"/>
              <a:stCxn id="76827" idx="3"/>
              <a:endCxn id="76828" idx="1"/>
            </p:cNvCxnSpPr>
            <p:nvPr/>
          </p:nvCxnSpPr>
          <p:spPr bwMode="auto">
            <a:xfrm>
              <a:off x="4224338" y="5064125"/>
              <a:ext cx="484188" cy="1588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76832" name="AutoShape 15"/>
            <p:cNvCxnSpPr>
              <a:cxnSpLocks noChangeShapeType="1"/>
              <a:stCxn id="76829" idx="3"/>
              <a:endCxn id="76830" idx="1"/>
            </p:cNvCxnSpPr>
            <p:nvPr/>
          </p:nvCxnSpPr>
          <p:spPr bwMode="auto">
            <a:xfrm>
              <a:off x="4224338" y="5675313"/>
              <a:ext cx="484188" cy="1588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</p:grpSp>
      <p:grpSp>
        <p:nvGrpSpPr>
          <p:cNvPr id="76805" name="Group 21"/>
          <p:cNvGrpSpPr>
            <a:grpSpLocks/>
          </p:cNvGrpSpPr>
          <p:nvPr/>
        </p:nvGrpSpPr>
        <p:grpSpPr bwMode="auto">
          <a:xfrm>
            <a:off x="4637088" y="4724400"/>
            <a:ext cx="1614487" cy="752475"/>
            <a:chOff x="6040438" y="4876800"/>
            <a:chExt cx="1963738" cy="914400"/>
          </a:xfrm>
        </p:grpSpPr>
        <p:sp>
          <p:nvSpPr>
            <p:cNvPr id="76822" name="Rectangle 10"/>
            <p:cNvSpPr>
              <a:spLocks noChangeArrowheads="1"/>
            </p:cNvSpPr>
            <p:nvPr/>
          </p:nvSpPr>
          <p:spPr bwMode="auto">
            <a:xfrm>
              <a:off x="6040438" y="4876800"/>
              <a:ext cx="738188" cy="374650"/>
            </a:xfrm>
            <a:prstGeom prst="rect">
              <a:avLst/>
            </a:pr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Entity</a:t>
              </a:r>
            </a:p>
          </p:txBody>
        </p:sp>
        <p:sp>
          <p:nvSpPr>
            <p:cNvPr id="76823" name="Rectangle 11"/>
            <p:cNvSpPr>
              <a:spLocks noChangeArrowheads="1"/>
            </p:cNvSpPr>
            <p:nvPr/>
          </p:nvSpPr>
          <p:spPr bwMode="auto">
            <a:xfrm>
              <a:off x="7265988" y="4876800"/>
              <a:ext cx="738188" cy="374650"/>
            </a:xfrm>
            <a:prstGeom prst="rect">
              <a:avLst/>
            </a:prstGeom>
            <a:solidFill>
              <a:srgbClr val="FF3366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Entity</a:t>
              </a:r>
            </a:p>
          </p:txBody>
        </p:sp>
        <p:sp>
          <p:nvSpPr>
            <p:cNvPr id="76824" name="Rectangle 12"/>
            <p:cNvSpPr>
              <a:spLocks noChangeArrowheads="1"/>
            </p:cNvSpPr>
            <p:nvPr/>
          </p:nvSpPr>
          <p:spPr bwMode="auto">
            <a:xfrm>
              <a:off x="7265988" y="5416550"/>
              <a:ext cx="738188" cy="374650"/>
            </a:xfrm>
            <a:prstGeom prst="rect">
              <a:avLst/>
            </a:prstGeom>
            <a:solidFill>
              <a:srgbClr val="FF3366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Set</a:t>
              </a:r>
            </a:p>
          </p:txBody>
        </p:sp>
        <p:cxnSp>
          <p:nvCxnSpPr>
            <p:cNvPr id="76825" name="AutoShape 16"/>
            <p:cNvCxnSpPr>
              <a:cxnSpLocks noChangeShapeType="1"/>
              <a:stCxn id="76822" idx="3"/>
              <a:endCxn id="76824" idx="1"/>
            </p:cNvCxnSpPr>
            <p:nvPr/>
          </p:nvCxnSpPr>
          <p:spPr bwMode="auto">
            <a:xfrm>
              <a:off x="6780213" y="5064125"/>
              <a:ext cx="485775" cy="539750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76826" name="AutoShape 17"/>
            <p:cNvCxnSpPr>
              <a:cxnSpLocks noChangeShapeType="1"/>
              <a:stCxn id="76823" idx="1"/>
              <a:endCxn id="76822" idx="3"/>
            </p:cNvCxnSpPr>
            <p:nvPr/>
          </p:nvCxnSpPr>
          <p:spPr bwMode="auto">
            <a:xfrm flipH="1">
              <a:off x="6780213" y="5064125"/>
              <a:ext cx="485775" cy="1588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76806" name="Slide Number Placeholder 2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02DCF81-EB40-4E33-8B64-867985015C92}" type="slidenum">
              <a:rPr lang="en-US" smtClean="0"/>
              <a:pPr/>
              <a:t>42</a:t>
            </a:fld>
            <a:endParaRPr lang="en-US" smtClean="0"/>
          </a:p>
        </p:txBody>
      </p:sp>
      <p:sp>
        <p:nvSpPr>
          <p:cNvPr id="76807" name="Text Box 29"/>
          <p:cNvSpPr txBox="1">
            <a:spLocks noChangeArrowheads="1"/>
          </p:cNvSpPr>
          <p:nvPr/>
        </p:nvSpPr>
        <p:spPr bwMode="auto">
          <a:xfrm>
            <a:off x="381000" y="4267200"/>
            <a:ext cx="1597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Ent-Ent, Set-Set</a:t>
            </a:r>
          </a:p>
        </p:txBody>
      </p:sp>
      <p:sp>
        <p:nvSpPr>
          <p:cNvPr id="76808" name="Text Box 30"/>
          <p:cNvSpPr txBox="1">
            <a:spLocks noChangeArrowheads="1"/>
          </p:cNvSpPr>
          <p:nvPr/>
        </p:nvSpPr>
        <p:spPr bwMode="auto">
          <a:xfrm>
            <a:off x="5157788" y="4267200"/>
            <a:ext cx="98583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Ent-Both</a:t>
            </a:r>
          </a:p>
        </p:txBody>
      </p:sp>
      <p:sp>
        <p:nvSpPr>
          <p:cNvPr id="76809" name="Text Box 31"/>
          <p:cNvSpPr txBox="1">
            <a:spLocks noChangeArrowheads="1"/>
          </p:cNvSpPr>
          <p:nvPr/>
        </p:nvSpPr>
        <p:spPr bwMode="auto">
          <a:xfrm>
            <a:off x="2576513" y="4267200"/>
            <a:ext cx="1597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Ent-Set, Set-Ent</a:t>
            </a:r>
          </a:p>
        </p:txBody>
      </p:sp>
      <p:sp>
        <p:nvSpPr>
          <p:cNvPr id="76810" name="Text Box 32"/>
          <p:cNvSpPr txBox="1">
            <a:spLocks noChangeArrowheads="1"/>
          </p:cNvSpPr>
          <p:nvPr/>
        </p:nvSpPr>
        <p:spPr bwMode="auto">
          <a:xfrm>
            <a:off x="7162800" y="4267200"/>
            <a:ext cx="10874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Both-Both</a:t>
            </a:r>
          </a:p>
        </p:txBody>
      </p:sp>
      <p:sp>
        <p:nvSpPr>
          <p:cNvPr id="76811" name="Rectangle 6"/>
          <p:cNvSpPr>
            <a:spLocks noChangeArrowheads="1"/>
          </p:cNvSpPr>
          <p:nvPr/>
        </p:nvSpPr>
        <p:spPr bwMode="auto">
          <a:xfrm>
            <a:off x="6705600" y="4724400"/>
            <a:ext cx="606425" cy="307975"/>
          </a:xfrm>
          <a:prstGeom prst="rect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Entity</a:t>
            </a:r>
          </a:p>
        </p:txBody>
      </p:sp>
      <p:sp>
        <p:nvSpPr>
          <p:cNvPr id="76812" name="Rectangle 7"/>
          <p:cNvSpPr>
            <a:spLocks noChangeArrowheads="1"/>
          </p:cNvSpPr>
          <p:nvPr/>
        </p:nvSpPr>
        <p:spPr bwMode="auto">
          <a:xfrm>
            <a:off x="7712075" y="4724400"/>
            <a:ext cx="606425" cy="307975"/>
          </a:xfrm>
          <a:prstGeom prst="rect">
            <a:avLst/>
          </a:prstGeom>
          <a:solidFill>
            <a:srgbClr val="FF336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Set</a:t>
            </a:r>
          </a:p>
        </p:txBody>
      </p:sp>
      <p:sp>
        <p:nvSpPr>
          <p:cNvPr id="76813" name="Rectangle 8"/>
          <p:cNvSpPr>
            <a:spLocks noChangeArrowheads="1"/>
          </p:cNvSpPr>
          <p:nvPr/>
        </p:nvSpPr>
        <p:spPr bwMode="auto">
          <a:xfrm>
            <a:off x="6705600" y="5227638"/>
            <a:ext cx="606425" cy="307975"/>
          </a:xfrm>
          <a:prstGeom prst="rect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Set</a:t>
            </a:r>
          </a:p>
        </p:txBody>
      </p:sp>
      <p:sp>
        <p:nvSpPr>
          <p:cNvPr id="76814" name="Rectangle 9"/>
          <p:cNvSpPr>
            <a:spLocks noChangeArrowheads="1"/>
          </p:cNvSpPr>
          <p:nvPr/>
        </p:nvSpPr>
        <p:spPr bwMode="auto">
          <a:xfrm>
            <a:off x="7712075" y="5227638"/>
            <a:ext cx="606425" cy="307975"/>
          </a:xfrm>
          <a:prstGeom prst="rect">
            <a:avLst/>
          </a:prstGeom>
          <a:solidFill>
            <a:srgbClr val="FF3366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pPr algn="ctr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>
                <a:solidFill>
                  <a:srgbClr val="000000"/>
                </a:solidFill>
                <a:latin typeface="Arial" charset="0"/>
              </a:rPr>
              <a:t>Entity</a:t>
            </a:r>
          </a:p>
        </p:txBody>
      </p:sp>
      <p:cxnSp>
        <p:nvCxnSpPr>
          <p:cNvPr id="76815" name="AutoShape 15"/>
          <p:cNvCxnSpPr>
            <a:cxnSpLocks noChangeShapeType="1"/>
            <a:stCxn id="76813" idx="3"/>
            <a:endCxn id="76812" idx="1"/>
          </p:cNvCxnSpPr>
          <p:nvPr/>
        </p:nvCxnSpPr>
        <p:spPr bwMode="auto">
          <a:xfrm flipV="1">
            <a:off x="7312025" y="4878388"/>
            <a:ext cx="400050" cy="503237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76816" name="AutoShape 40"/>
          <p:cNvCxnSpPr>
            <a:cxnSpLocks noChangeShapeType="1"/>
            <a:stCxn id="76811" idx="3"/>
            <a:endCxn id="76812" idx="1"/>
          </p:cNvCxnSpPr>
          <p:nvPr/>
        </p:nvCxnSpPr>
        <p:spPr bwMode="auto">
          <a:xfrm>
            <a:off x="7312025" y="4878388"/>
            <a:ext cx="4000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76817" name="AutoShape 41"/>
          <p:cNvCxnSpPr>
            <a:cxnSpLocks noChangeShapeType="1"/>
            <a:stCxn id="76814" idx="1"/>
            <a:endCxn id="76813" idx="3"/>
          </p:cNvCxnSpPr>
          <p:nvPr/>
        </p:nvCxnSpPr>
        <p:spPr bwMode="auto">
          <a:xfrm flipH="1">
            <a:off x="7312025" y="5381625"/>
            <a:ext cx="40005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grpSp>
        <p:nvGrpSpPr>
          <p:cNvPr id="76818" name="Group 20"/>
          <p:cNvGrpSpPr>
            <a:grpSpLocks/>
          </p:cNvGrpSpPr>
          <p:nvPr/>
        </p:nvGrpSpPr>
        <p:grpSpPr bwMode="auto">
          <a:xfrm>
            <a:off x="366713" y="5181600"/>
            <a:ext cx="1614487" cy="307975"/>
            <a:chOff x="1000125" y="4876800"/>
            <a:chExt cx="1962151" cy="374650"/>
          </a:xfrm>
        </p:grpSpPr>
        <p:sp>
          <p:nvSpPr>
            <p:cNvPr id="76819" name="Rectangle 4"/>
            <p:cNvSpPr>
              <a:spLocks noChangeArrowheads="1"/>
            </p:cNvSpPr>
            <p:nvPr/>
          </p:nvSpPr>
          <p:spPr bwMode="auto">
            <a:xfrm>
              <a:off x="1000125" y="4876800"/>
              <a:ext cx="738188" cy="374650"/>
            </a:xfrm>
            <a:prstGeom prst="rect">
              <a:avLst/>
            </a:pr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Set</a:t>
              </a:r>
            </a:p>
          </p:txBody>
        </p:sp>
        <p:sp>
          <p:nvSpPr>
            <p:cNvPr id="76820" name="Rectangle 5"/>
            <p:cNvSpPr>
              <a:spLocks noChangeArrowheads="1"/>
            </p:cNvSpPr>
            <p:nvPr/>
          </p:nvSpPr>
          <p:spPr bwMode="auto">
            <a:xfrm>
              <a:off x="2224088" y="4876800"/>
              <a:ext cx="738188" cy="374650"/>
            </a:xfrm>
            <a:prstGeom prst="rect">
              <a:avLst/>
            </a:prstGeom>
            <a:solidFill>
              <a:srgbClr val="FF3366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Set</a:t>
              </a:r>
            </a:p>
          </p:txBody>
        </p:sp>
        <p:cxnSp>
          <p:nvCxnSpPr>
            <p:cNvPr id="76821" name="AutoShape 13"/>
            <p:cNvCxnSpPr>
              <a:cxnSpLocks noChangeShapeType="1"/>
              <a:stCxn id="76819" idx="3"/>
              <a:endCxn id="76820" idx="1"/>
            </p:cNvCxnSpPr>
            <p:nvPr/>
          </p:nvCxnSpPr>
          <p:spPr bwMode="auto">
            <a:xfrm>
              <a:off x="1739900" y="5064125"/>
              <a:ext cx="484188" cy="1588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iField interface enables access to solution data.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7772400" cy="4648200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Represent field as weighted sum of distribution functions</a:t>
            </a:r>
          </a:p>
          <a:p>
            <a:pPr eaLnBrk="1" hangingPunct="1">
              <a:defRPr/>
            </a:pPr>
            <a:r>
              <a:rPr lang="en-US" dirty="0" smtClean="0"/>
              <a:t>Key information:</a:t>
            </a:r>
          </a:p>
          <a:p>
            <a:pPr lvl="1" eaLnBrk="1" hangingPunct="1">
              <a:defRPr/>
            </a:pPr>
            <a:r>
              <a:rPr lang="en-US" dirty="0" smtClean="0"/>
              <a:t>SI Units, dimensions</a:t>
            </a:r>
          </a:p>
          <a:p>
            <a:pPr lvl="1" eaLnBrk="1" hangingPunct="1">
              <a:defRPr/>
            </a:pPr>
            <a:r>
              <a:rPr lang="en-US" dirty="0" smtClean="0"/>
              <a:t>Scalars, vectors, tensors, coordinates</a:t>
            </a:r>
          </a:p>
          <a:p>
            <a:pPr lvl="1" eaLnBrk="1" hangingPunct="1">
              <a:defRPr/>
            </a:pPr>
            <a:r>
              <a:rPr lang="en-US" dirty="0" smtClean="0"/>
              <a:t>Basis/distribution functions</a:t>
            </a:r>
          </a:p>
          <a:p>
            <a:pPr lvl="1" eaLnBrk="1" hangingPunct="1">
              <a:defRPr/>
            </a:pPr>
            <a:r>
              <a:rPr lang="en-US" dirty="0" smtClean="0"/>
              <a:t>Domains</a:t>
            </a:r>
          </a:p>
          <a:p>
            <a:pPr eaLnBrk="1" hangingPunct="1">
              <a:defRPr/>
            </a:pPr>
            <a:r>
              <a:rPr lang="en-US" dirty="0" smtClean="0"/>
              <a:t>Use cases:</a:t>
            </a:r>
          </a:p>
          <a:p>
            <a:pPr lvl="1" eaLnBrk="1" hangingPunct="1">
              <a:defRPr/>
            </a:pPr>
            <a:r>
              <a:rPr lang="en-US" dirty="0" smtClean="0"/>
              <a:t>Solution evaluation</a:t>
            </a:r>
          </a:p>
          <a:p>
            <a:pPr lvl="1" eaLnBrk="1" hangingPunct="1">
              <a:defRPr/>
            </a:pPr>
            <a:r>
              <a:rPr lang="en-US" dirty="0" smtClean="0"/>
              <a:t>Representation of analytic data</a:t>
            </a:r>
          </a:p>
          <a:p>
            <a:pPr lvl="1" eaLnBrk="1" hangingPunct="1">
              <a:defRPr/>
            </a:pPr>
            <a:r>
              <a:rPr lang="en-US" dirty="0" smtClean="0"/>
              <a:t>Mesh-to-mesh solution transfer</a:t>
            </a:r>
          </a:p>
          <a:p>
            <a:pPr lvl="1" eaLnBrk="1" hangingPunct="1">
              <a:defRPr/>
            </a:pPr>
            <a:r>
              <a:rPr lang="en-US" dirty="0" smtClean="0"/>
              <a:t>Change of basis</a:t>
            </a:r>
          </a:p>
          <a:p>
            <a:pPr lvl="1" eaLnBrk="1" hangingPunct="1">
              <a:defRPr/>
            </a:pPr>
            <a:r>
              <a:rPr lang="en-US" dirty="0" smtClean="0"/>
              <a:t>Interactions with solvers, </a:t>
            </a:r>
            <a:r>
              <a:rPr lang="en-US" dirty="0" err="1" smtClean="0"/>
              <a:t>preconditioners</a:t>
            </a:r>
            <a:r>
              <a:rPr lang="en-US" dirty="0" smtClean="0"/>
              <a:t>, post-processing tools.</a:t>
            </a:r>
            <a:endParaRPr lang="en-US" dirty="0"/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D93E521-CFE1-4925-A389-C7409AFDE316}" type="slidenum">
              <a:rPr lang="en-US" smtClean="0"/>
              <a:pPr/>
              <a:t>43</a:t>
            </a:fld>
            <a:endParaRPr lang="en-US" smtClean="0"/>
          </a:p>
        </p:txBody>
      </p:sp>
      <p:pic>
        <p:nvPicPr>
          <p:cNvPr id="7782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0" y="2133600"/>
            <a:ext cx="2843213" cy="28146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B5B2997-DC8F-41A2-B789-8CC36B99E35F}" type="slidenum">
              <a:rPr lang="en-US" smtClean="0"/>
              <a:pPr/>
              <a:t>44</a:t>
            </a:fld>
            <a:endParaRPr lang="en-US" smtClean="0"/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Summary of the ITAPS data model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The data model abstracts the information flow in PDE simulations: Geometry, Mesh, Fields and their Relations.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Each core abstraction has a separate interface definition: iMesh, iGeom, iField, iRel.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The core building blocks of the data models are entities, entity sets, interfaces and tags.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The parallel data model defines partitions, parts, and entity ownership concepts.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98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7987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A55A2FE-ACBD-49C9-B56C-7888566F3990}" type="slidenum">
              <a:rPr lang="en-US" smtClean="0"/>
              <a:pPr/>
              <a:t>45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ITAPS Parallel Mesh Technologies:  Interfaces and Services</a:t>
            </a:r>
          </a:p>
        </p:txBody>
      </p:sp>
      <p:sp>
        <p:nvSpPr>
          <p:cNvPr id="8089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/>
          <a:p>
            <a:fld id="{4B09D5FF-FBFE-4250-8CE8-160835C0AEE4}" type="slidenum">
              <a:rPr lang="en-US" smtClean="0"/>
              <a:pPr/>
              <a:t>46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3017CD6-A1BD-4917-B8A4-EF2C8271CDE7}" type="slidenum">
              <a:rPr lang="en-US" smtClean="0"/>
              <a:pPr/>
              <a:t>47</a:t>
            </a:fld>
            <a:endParaRPr lang="en-US" smtClean="0"/>
          </a:p>
        </p:txBody>
      </p:sp>
      <p:sp>
        <p:nvSpPr>
          <p:cNvPr id="819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76200"/>
            <a:ext cx="7620000" cy="1143000"/>
          </a:xfrm>
        </p:spPr>
        <p:txBody>
          <a:bodyPr lIns="90000" tIns="46800" rIns="90000" bIns="46800"/>
          <a:lstStyle/>
          <a:p>
            <a:pPr defTabSz="449263" eaLnBrk="1" hangingPunct="1">
              <a:lnSpc>
                <a:spcPct val="96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mtClean="0"/>
              <a:t>An overarching philosophy guides our interface definition efforts.</a:t>
            </a:r>
          </a:p>
        </p:txBody>
      </p:sp>
      <p:grpSp>
        <p:nvGrpSpPr>
          <p:cNvPr id="81923" name="Group 6"/>
          <p:cNvGrpSpPr>
            <a:grpSpLocks/>
          </p:cNvGrpSpPr>
          <p:nvPr/>
        </p:nvGrpSpPr>
        <p:grpSpPr bwMode="auto">
          <a:xfrm>
            <a:off x="7086600" y="1524000"/>
            <a:ext cx="1676400" cy="739775"/>
            <a:chOff x="4464" y="960"/>
            <a:chExt cx="1056" cy="466"/>
          </a:xfrm>
        </p:grpSpPr>
        <p:sp>
          <p:nvSpPr>
            <p:cNvPr id="1179655" name="AutoShape 7"/>
            <p:cNvSpPr>
              <a:spLocks noChangeArrowheads="1"/>
            </p:cNvSpPr>
            <p:nvPr/>
          </p:nvSpPr>
          <p:spPr bwMode="auto">
            <a:xfrm>
              <a:off x="4464" y="960"/>
              <a:ext cx="1056" cy="466"/>
            </a:xfrm>
            <a:prstGeom prst="roundRect">
              <a:avLst>
                <a:gd name="adj" fmla="val 213"/>
              </a:avLst>
            </a:prstGeom>
            <a:solidFill>
              <a:srgbClr val="FFFF99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933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1929" name="Text Box 8"/>
            <p:cNvSpPr txBox="1">
              <a:spLocks noChangeArrowheads="1"/>
            </p:cNvSpPr>
            <p:nvPr/>
          </p:nvSpPr>
          <p:spPr bwMode="auto">
            <a:xfrm>
              <a:off x="4464" y="960"/>
              <a:ext cx="1056" cy="4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>
                <a:lnSpc>
                  <a:spcPct val="96000"/>
                </a:lnSpc>
                <a:spcBef>
                  <a:spcPts val="863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latin typeface="Arial" charset="0"/>
                </a:rPr>
                <a:t>Lowers the burden for adoption of the interface</a:t>
              </a:r>
            </a:p>
          </p:txBody>
        </p:sp>
      </p:grpSp>
      <p:grpSp>
        <p:nvGrpSpPr>
          <p:cNvPr id="81924" name="Group 9"/>
          <p:cNvGrpSpPr>
            <a:grpSpLocks/>
          </p:cNvGrpSpPr>
          <p:nvPr/>
        </p:nvGrpSpPr>
        <p:grpSpPr bwMode="auto">
          <a:xfrm>
            <a:off x="7348538" y="2540000"/>
            <a:ext cx="1676400" cy="1803400"/>
            <a:chOff x="4629" y="1536"/>
            <a:chExt cx="1056" cy="1136"/>
          </a:xfrm>
        </p:grpSpPr>
        <p:sp>
          <p:nvSpPr>
            <p:cNvPr id="1179658" name="AutoShape 10"/>
            <p:cNvSpPr>
              <a:spLocks noChangeArrowheads="1"/>
            </p:cNvSpPr>
            <p:nvPr/>
          </p:nvSpPr>
          <p:spPr bwMode="auto">
            <a:xfrm>
              <a:off x="4629" y="1536"/>
              <a:ext cx="1056" cy="1136"/>
            </a:xfrm>
            <a:prstGeom prst="roundRect">
              <a:avLst>
                <a:gd name="adj" fmla="val 93"/>
              </a:avLst>
            </a:prstGeom>
            <a:solidFill>
              <a:srgbClr val="FFFF99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>
              <a:outerShdw blurRad="63500" dist="107933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1927" name="Text Box 11"/>
            <p:cNvSpPr txBox="1">
              <a:spLocks noChangeArrowheads="1"/>
            </p:cNvSpPr>
            <p:nvPr/>
          </p:nvSpPr>
          <p:spPr bwMode="auto">
            <a:xfrm>
              <a:off x="4629" y="1536"/>
              <a:ext cx="1056" cy="10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0000" tIns="46800" rIns="90000" bIns="46800">
              <a:spAutoFit/>
            </a:bodyPr>
            <a:lstStyle/>
            <a:p>
              <a:pPr>
                <a:lnSpc>
                  <a:spcPct val="96000"/>
                </a:lnSpc>
                <a:spcBef>
                  <a:spcPts val="863"/>
                </a:spcBef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latin typeface="Arial" charset="0"/>
                </a:rPr>
                <a:t>Performance is critical for kernel computations involving mesh access; flexibility is critical for covering a broad usage spectrum</a:t>
              </a:r>
            </a:p>
          </p:txBody>
        </p:sp>
      </p:grpSp>
      <p:sp>
        <p:nvSpPr>
          <p:cNvPr id="81925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010400" cy="4800600"/>
          </a:xfrm>
        </p:spPr>
        <p:txBody>
          <a:bodyPr lIns="90000" tIns="46800" rIns="90000" bIns="46800"/>
          <a:lstStyle/>
          <a:p>
            <a:pPr marL="333375" indent="-333375" defTabSz="457200" eaLnBrk="1" hangingPunct="1">
              <a:lnSpc>
                <a:spcPct val="9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smtClean="0"/>
              <a:t>Create a small set of interfaces that existing packages can support </a:t>
            </a:r>
          </a:p>
          <a:p>
            <a:pPr marL="733425" lvl="1" indent="-276225" defTabSz="457200" eaLnBrk="1" hangingPunct="1">
              <a:lnSpc>
                <a:spcPct val="9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smtClean="0"/>
              <a:t>Should be able to implement the interfaces based on your representation of data structures</a:t>
            </a:r>
          </a:p>
          <a:p>
            <a:pPr marL="733425" lvl="1" indent="-276225" defTabSz="457200" eaLnBrk="1" hangingPunct="1">
              <a:lnSpc>
                <a:spcPct val="9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smtClean="0"/>
              <a:t>Allows incremental adoption</a:t>
            </a:r>
          </a:p>
          <a:p>
            <a:pPr marL="333375" indent="-333375" defTabSz="457200" eaLnBrk="1" hangingPunct="1">
              <a:lnSpc>
                <a:spcPct val="9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smtClean="0"/>
              <a:t>Keep interfaces for the different core data model abstractions separate</a:t>
            </a:r>
          </a:p>
          <a:p>
            <a:pPr marL="333375" indent="-333375" defTabSz="457200" eaLnBrk="1" hangingPunct="1">
              <a:lnSpc>
                <a:spcPct val="9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smtClean="0"/>
              <a:t>Balance performance and flexibility</a:t>
            </a:r>
          </a:p>
          <a:p>
            <a:pPr marL="333375" indent="-333375" defTabSz="457200" eaLnBrk="1" hangingPunct="1">
              <a:lnSpc>
                <a:spcPct val="9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smtClean="0"/>
              <a:t>Work with a large tool provider and application community to ensure applicability</a:t>
            </a:r>
          </a:p>
          <a:p>
            <a:pPr marL="333375" indent="-333375" defTabSz="457200" eaLnBrk="1" hangingPunct="1">
              <a:lnSpc>
                <a:spcPct val="9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400" smtClean="0"/>
              <a:t>Language Interoperability</a:t>
            </a:r>
          </a:p>
          <a:p>
            <a:pPr marL="733425" lvl="1" indent="-276225" defTabSz="457200" eaLnBrk="1" hangingPunct="1">
              <a:lnSpc>
                <a:spcPct val="9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smtClean="0"/>
              <a:t>C interface callable from C, C++ and Fortran</a:t>
            </a:r>
          </a:p>
          <a:p>
            <a:pPr marL="733425" lvl="1" indent="-276225" defTabSz="457200" eaLnBrk="1" hangingPunct="1">
              <a:lnSpc>
                <a:spcPct val="90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smtClean="0"/>
              <a:t>Use SIDL/Babel for Java and python support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9F595C3-9625-4895-B611-3D1E53D5EEFB}" type="slidenum">
              <a:rPr lang="en-US" smtClean="0"/>
              <a:pPr/>
              <a:t>48</a:t>
            </a:fld>
            <a:endParaRPr lang="en-US" smtClean="0"/>
          </a:p>
        </p:txBody>
      </p:sp>
      <p:sp>
        <p:nvSpPr>
          <p:cNvPr id="83970" name="Rectangle 2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ITAPS Interface Design</a:t>
            </a:r>
          </a:p>
        </p:txBody>
      </p:sp>
      <p:sp>
        <p:nvSpPr>
          <p:cNvPr id="83971" name="Rectangle 24"/>
          <p:cNvSpPr>
            <a:spLocks noGrp="1" noChangeArrowheads="1"/>
          </p:cNvSpPr>
          <p:nvPr>
            <p:ph type="body" idx="1"/>
          </p:nvPr>
        </p:nvSpPr>
        <p:spPr>
          <a:xfrm>
            <a:off x="304800" y="3810000"/>
            <a:ext cx="8153400" cy="2286000"/>
          </a:xfrm>
        </p:spPr>
        <p:txBody>
          <a:bodyPr/>
          <a:lstStyle/>
          <a:p>
            <a:pPr eaLnBrk="1" hangingPunct="1"/>
            <a:r>
              <a:rPr lang="en-GB" sz="2000" smtClean="0"/>
              <a:t>Interoperability across language, application, implementation</a:t>
            </a:r>
          </a:p>
          <a:p>
            <a:pPr eaLnBrk="1" hangingPunct="1"/>
            <a:r>
              <a:rPr lang="en-US" sz="2000" smtClean="0"/>
              <a:t>C-based interface, but designed to be callable directly from Fortran and C++</a:t>
            </a:r>
          </a:p>
          <a:p>
            <a:pPr lvl="1" eaLnBrk="1" hangingPunct="1"/>
            <a:r>
              <a:rPr lang="en-US" sz="1800" smtClean="0"/>
              <a:t>Good portability, performance</a:t>
            </a:r>
          </a:p>
          <a:p>
            <a:pPr lvl="1" eaLnBrk="1" hangingPunct="1"/>
            <a:r>
              <a:rPr lang="en-US" sz="1800" smtClean="0"/>
              <a:t>Maintenance easier</a:t>
            </a:r>
          </a:p>
          <a:p>
            <a:pPr lvl="1" eaLnBrk="1" hangingPunct="1"/>
            <a:r>
              <a:rPr lang="en-US" sz="1800" smtClean="0"/>
              <a:t>iGeom, iRel too</a:t>
            </a:r>
          </a:p>
          <a:p>
            <a:pPr eaLnBrk="1" hangingPunct="1"/>
            <a:r>
              <a:rPr lang="en-US" sz="2000" smtClean="0"/>
              <a:t>Quick startup for new users</a:t>
            </a:r>
          </a:p>
        </p:txBody>
      </p:sp>
      <p:sp>
        <p:nvSpPr>
          <p:cNvPr id="83972" name="AutoShape 3"/>
          <p:cNvSpPr>
            <a:spLocks noChangeArrowheads="1"/>
          </p:cNvSpPr>
          <p:nvPr/>
        </p:nvSpPr>
        <p:spPr bwMode="auto">
          <a:xfrm>
            <a:off x="1216025" y="3114675"/>
            <a:ext cx="1127125" cy="438150"/>
          </a:xfrm>
          <a:prstGeom prst="roundRect">
            <a:avLst>
              <a:gd name="adj" fmla="val 361"/>
            </a:avLst>
          </a:prstGeom>
          <a:solidFill>
            <a:srgbClr val="99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5000" rIns="90000" bIns="45000" anchor="ctr" anchorCtr="1"/>
          <a:lstStyle/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  <a:latin typeface="Arial" charset="0"/>
                <a:cs typeface="Lucida Sans Unicode" pitchFamily="34" charset="0"/>
              </a:rPr>
              <a:t>implA.CC</a:t>
            </a:r>
          </a:p>
        </p:txBody>
      </p:sp>
      <p:sp>
        <p:nvSpPr>
          <p:cNvPr id="83973" name="AutoShape 4"/>
          <p:cNvSpPr>
            <a:spLocks noChangeArrowheads="1"/>
          </p:cNvSpPr>
          <p:nvPr/>
        </p:nvSpPr>
        <p:spPr bwMode="auto">
          <a:xfrm>
            <a:off x="838200" y="1600200"/>
            <a:ext cx="1036638" cy="474663"/>
          </a:xfrm>
          <a:prstGeom prst="roundRect">
            <a:avLst>
              <a:gd name="adj" fmla="val 333"/>
            </a:avLst>
          </a:prstGeom>
          <a:solidFill>
            <a:srgbClr val="99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5000" rIns="90000" bIns="45000" anchor="ctr" anchorCtr="1"/>
          <a:lstStyle/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  <a:latin typeface="Arial" charset="0"/>
                <a:cs typeface="Lucida Sans Unicode" pitchFamily="34" charset="0"/>
              </a:rPr>
              <a:t>app1.f77</a:t>
            </a:r>
          </a:p>
        </p:txBody>
      </p:sp>
      <p:sp>
        <p:nvSpPr>
          <p:cNvPr id="83974" name="AutoShape 5"/>
          <p:cNvSpPr>
            <a:spLocks noChangeArrowheads="1"/>
          </p:cNvSpPr>
          <p:nvPr/>
        </p:nvSpPr>
        <p:spPr bwMode="auto">
          <a:xfrm>
            <a:off x="2060575" y="1600200"/>
            <a:ext cx="1041400" cy="474663"/>
          </a:xfrm>
          <a:prstGeom prst="roundRect">
            <a:avLst>
              <a:gd name="adj" fmla="val 333"/>
            </a:avLst>
          </a:prstGeom>
          <a:solidFill>
            <a:srgbClr val="99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5000" rIns="90000" bIns="45000" anchor="ctr" anchorCtr="1"/>
          <a:lstStyle/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  <a:latin typeface="Arial" charset="0"/>
                <a:cs typeface="Lucida Sans Unicode" pitchFamily="34" charset="0"/>
              </a:rPr>
              <a:t>app2.f90</a:t>
            </a:r>
          </a:p>
        </p:txBody>
      </p:sp>
      <p:sp>
        <p:nvSpPr>
          <p:cNvPr id="83975" name="AutoShape 6"/>
          <p:cNvSpPr>
            <a:spLocks noChangeArrowheads="1"/>
          </p:cNvSpPr>
          <p:nvPr/>
        </p:nvSpPr>
        <p:spPr bwMode="auto">
          <a:xfrm>
            <a:off x="3165475" y="1600200"/>
            <a:ext cx="1058863" cy="474663"/>
          </a:xfrm>
          <a:prstGeom prst="roundRect">
            <a:avLst>
              <a:gd name="adj" fmla="val 333"/>
            </a:avLst>
          </a:prstGeom>
          <a:solidFill>
            <a:srgbClr val="99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5000" rIns="90000" bIns="45000" anchor="ctr" anchorCtr="1"/>
          <a:lstStyle/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  <a:latin typeface="Arial" charset="0"/>
                <a:cs typeface="Lucida Sans Unicode" pitchFamily="34" charset="0"/>
              </a:rPr>
              <a:t>app3.CC</a:t>
            </a:r>
          </a:p>
        </p:txBody>
      </p:sp>
      <p:sp>
        <p:nvSpPr>
          <p:cNvPr id="83976" name="AutoShape 7"/>
          <p:cNvSpPr>
            <a:spLocks noChangeArrowheads="1"/>
          </p:cNvSpPr>
          <p:nvPr/>
        </p:nvSpPr>
        <p:spPr bwMode="auto">
          <a:xfrm>
            <a:off x="4284663" y="1600200"/>
            <a:ext cx="884237" cy="474663"/>
          </a:xfrm>
          <a:prstGeom prst="roundRect">
            <a:avLst>
              <a:gd name="adj" fmla="val 333"/>
            </a:avLst>
          </a:prstGeom>
          <a:solidFill>
            <a:srgbClr val="99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5000" rIns="90000" bIns="45000" anchor="ctr" anchorCtr="1"/>
          <a:lstStyle/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  <a:latin typeface="Arial" charset="0"/>
                <a:cs typeface="Lucida Sans Unicode" pitchFamily="34" charset="0"/>
              </a:rPr>
              <a:t>app4.c</a:t>
            </a:r>
          </a:p>
        </p:txBody>
      </p:sp>
      <p:sp>
        <p:nvSpPr>
          <p:cNvPr id="83977" name="AutoShape 8"/>
          <p:cNvSpPr>
            <a:spLocks noChangeArrowheads="1"/>
          </p:cNvSpPr>
          <p:nvPr/>
        </p:nvSpPr>
        <p:spPr bwMode="auto">
          <a:xfrm>
            <a:off x="2698750" y="3114675"/>
            <a:ext cx="1127125" cy="438150"/>
          </a:xfrm>
          <a:prstGeom prst="roundRect">
            <a:avLst>
              <a:gd name="adj" fmla="val 361"/>
            </a:avLst>
          </a:prstGeom>
          <a:solidFill>
            <a:srgbClr val="99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5000" rIns="90000" bIns="45000" anchor="ctr" anchorCtr="1"/>
          <a:lstStyle/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  <a:latin typeface="Arial" charset="0"/>
                <a:cs typeface="Lucida Sans Unicode" pitchFamily="34" charset="0"/>
              </a:rPr>
              <a:t>implB.c</a:t>
            </a:r>
          </a:p>
        </p:txBody>
      </p:sp>
      <p:cxnSp>
        <p:nvCxnSpPr>
          <p:cNvPr id="83978" name="AutoShape 9"/>
          <p:cNvCxnSpPr>
            <a:cxnSpLocks noChangeShapeType="1"/>
            <a:endCxn id="83977" idx="0"/>
          </p:cNvCxnSpPr>
          <p:nvPr/>
        </p:nvCxnSpPr>
        <p:spPr bwMode="auto">
          <a:xfrm>
            <a:off x="3236913" y="2871788"/>
            <a:ext cx="25400" cy="242887"/>
          </a:xfrm>
          <a:prstGeom prst="straightConnector1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</p:cxnSp>
      <p:sp>
        <p:nvSpPr>
          <p:cNvPr id="83979" name="AutoShape 10"/>
          <p:cNvSpPr>
            <a:spLocks noChangeArrowheads="1"/>
          </p:cNvSpPr>
          <p:nvPr/>
        </p:nvSpPr>
        <p:spPr bwMode="auto">
          <a:xfrm>
            <a:off x="4049713" y="3114675"/>
            <a:ext cx="1127125" cy="438150"/>
          </a:xfrm>
          <a:prstGeom prst="roundRect">
            <a:avLst>
              <a:gd name="adj" fmla="val 361"/>
            </a:avLst>
          </a:prstGeom>
          <a:solidFill>
            <a:srgbClr val="99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5000" rIns="90000" bIns="45000" anchor="ctr" anchorCtr="1"/>
          <a:lstStyle/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  <a:latin typeface="Arial" charset="0"/>
                <a:cs typeface="Lucida Sans Unicode" pitchFamily="34" charset="0"/>
              </a:rPr>
              <a:t>implC.f77</a:t>
            </a:r>
          </a:p>
        </p:txBody>
      </p:sp>
      <p:cxnSp>
        <p:nvCxnSpPr>
          <p:cNvPr id="83980" name="AutoShape 11"/>
          <p:cNvCxnSpPr>
            <a:cxnSpLocks noChangeShapeType="1"/>
            <a:endCxn id="83972" idx="0"/>
          </p:cNvCxnSpPr>
          <p:nvPr/>
        </p:nvCxnSpPr>
        <p:spPr bwMode="auto">
          <a:xfrm flipH="1">
            <a:off x="1779588" y="2871788"/>
            <a:ext cx="1455737" cy="242887"/>
          </a:xfrm>
          <a:prstGeom prst="straightConnector1">
            <a:avLst/>
          </a:prstGeom>
          <a:noFill/>
          <a:ln w="9360">
            <a:solidFill>
              <a:srgbClr val="000000"/>
            </a:solidFill>
            <a:prstDash val="sysDot"/>
            <a:miter lim="800000"/>
            <a:headEnd/>
            <a:tailEnd type="triangle" w="med" len="med"/>
          </a:ln>
        </p:spPr>
      </p:cxnSp>
      <p:cxnSp>
        <p:nvCxnSpPr>
          <p:cNvPr id="83981" name="AutoShape 12"/>
          <p:cNvCxnSpPr>
            <a:cxnSpLocks noChangeShapeType="1"/>
            <a:endCxn id="83979" idx="0"/>
          </p:cNvCxnSpPr>
          <p:nvPr/>
        </p:nvCxnSpPr>
        <p:spPr bwMode="auto">
          <a:xfrm>
            <a:off x="3236913" y="2871788"/>
            <a:ext cx="1376362" cy="242887"/>
          </a:xfrm>
          <a:prstGeom prst="straightConnector1">
            <a:avLst/>
          </a:prstGeom>
          <a:noFill/>
          <a:ln w="9360">
            <a:solidFill>
              <a:srgbClr val="000000"/>
            </a:solidFill>
            <a:prstDash val="sysDot"/>
            <a:miter lim="800000"/>
            <a:headEnd/>
            <a:tailEnd type="triangle" w="med" len="med"/>
          </a:ln>
        </p:spPr>
      </p:cxnSp>
      <p:cxnSp>
        <p:nvCxnSpPr>
          <p:cNvPr id="83982" name="AutoShape 13"/>
          <p:cNvCxnSpPr>
            <a:cxnSpLocks noChangeShapeType="1"/>
            <a:stCxn id="83973" idx="2"/>
          </p:cNvCxnSpPr>
          <p:nvPr/>
        </p:nvCxnSpPr>
        <p:spPr bwMode="auto">
          <a:xfrm>
            <a:off x="1357313" y="2074863"/>
            <a:ext cx="1403350" cy="33655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83983" name="AutoShape 14"/>
          <p:cNvCxnSpPr>
            <a:cxnSpLocks noChangeShapeType="1"/>
            <a:stCxn id="83974" idx="2"/>
          </p:cNvCxnSpPr>
          <p:nvPr/>
        </p:nvCxnSpPr>
        <p:spPr bwMode="auto">
          <a:xfrm>
            <a:off x="2581275" y="2074863"/>
            <a:ext cx="395288" cy="33655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83984" name="AutoShape 15"/>
          <p:cNvCxnSpPr>
            <a:cxnSpLocks noChangeShapeType="1"/>
            <a:stCxn id="83975" idx="2"/>
            <a:endCxn id="83986" idx="0"/>
          </p:cNvCxnSpPr>
          <p:nvPr/>
        </p:nvCxnSpPr>
        <p:spPr bwMode="auto">
          <a:xfrm flipH="1">
            <a:off x="3140075" y="2074863"/>
            <a:ext cx="555625" cy="34925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</p:spPr>
      </p:cxnSp>
      <p:cxnSp>
        <p:nvCxnSpPr>
          <p:cNvPr id="83985" name="AutoShape 16"/>
          <p:cNvCxnSpPr>
            <a:cxnSpLocks noChangeShapeType="1"/>
            <a:stCxn id="83976" idx="2"/>
          </p:cNvCxnSpPr>
          <p:nvPr/>
        </p:nvCxnSpPr>
        <p:spPr bwMode="auto">
          <a:xfrm flipH="1">
            <a:off x="3571875" y="2074863"/>
            <a:ext cx="1155700" cy="336550"/>
          </a:xfrm>
          <a:prstGeom prst="straightConnector1">
            <a:avLst/>
          </a:prstGeom>
          <a:noFill/>
          <a:ln w="9360">
            <a:solidFill>
              <a:srgbClr val="000000"/>
            </a:solidFill>
            <a:round/>
            <a:headEnd/>
            <a:tailEnd type="triangle" w="med" len="med"/>
          </a:ln>
        </p:spPr>
      </p:cxnSp>
      <p:sp>
        <p:nvSpPr>
          <p:cNvPr id="83986" name="Rectangle 17"/>
          <p:cNvSpPr>
            <a:spLocks noChangeArrowheads="1"/>
          </p:cNvSpPr>
          <p:nvPr/>
        </p:nvSpPr>
        <p:spPr bwMode="auto">
          <a:xfrm>
            <a:off x="2316163" y="2424113"/>
            <a:ext cx="1646237" cy="438150"/>
          </a:xfrm>
          <a:prstGeom prst="rect">
            <a:avLst/>
          </a:prstGeom>
          <a:solidFill>
            <a:srgbClr val="99CCFF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lIns="90000" tIns="45000" rIns="90000" bIns="45000" anchor="ctr"/>
          <a:lstStyle/>
          <a:p>
            <a:pPr algn="ctr" defTabSz="45720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>
                <a:solidFill>
                  <a:srgbClr val="131313"/>
                </a:solidFill>
                <a:latin typeface="Arial" charset="0"/>
              </a:rPr>
              <a:t>iMesh (C)</a:t>
            </a:r>
          </a:p>
        </p:txBody>
      </p:sp>
      <p:sp>
        <p:nvSpPr>
          <p:cNvPr id="83987" name="AutoShape 19"/>
          <p:cNvSpPr>
            <a:spLocks noChangeArrowheads="1"/>
          </p:cNvSpPr>
          <p:nvPr/>
        </p:nvSpPr>
        <p:spPr bwMode="auto">
          <a:xfrm>
            <a:off x="5334000" y="2333625"/>
            <a:ext cx="1600200" cy="457200"/>
          </a:xfrm>
          <a:prstGeom prst="star32">
            <a:avLst>
              <a:gd name="adj" fmla="val 45704"/>
            </a:avLst>
          </a:prstGeom>
          <a:solidFill>
            <a:srgbClr val="FFFF00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800">
                <a:latin typeface="Calibri" pitchFamily="34" charset="0"/>
              </a:rPr>
              <a:t>PyTAPS</a:t>
            </a:r>
          </a:p>
        </p:txBody>
      </p:sp>
      <p:sp>
        <p:nvSpPr>
          <p:cNvPr id="83988" name="Line 20"/>
          <p:cNvSpPr>
            <a:spLocks noChangeShapeType="1"/>
          </p:cNvSpPr>
          <p:nvPr/>
        </p:nvSpPr>
        <p:spPr bwMode="auto">
          <a:xfrm flipH="1">
            <a:off x="4038600" y="2562225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83989" name="AutoShape 21"/>
          <p:cNvSpPr>
            <a:spLocks noChangeArrowheads="1"/>
          </p:cNvSpPr>
          <p:nvPr/>
        </p:nvSpPr>
        <p:spPr bwMode="auto">
          <a:xfrm>
            <a:off x="5715000" y="1647825"/>
            <a:ext cx="1143000" cy="398463"/>
          </a:xfrm>
          <a:prstGeom prst="roundRect">
            <a:avLst>
              <a:gd name="adj" fmla="val 333"/>
            </a:avLst>
          </a:prstGeom>
          <a:solidFill>
            <a:srgbClr val="99CC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90000" tIns="45000" rIns="90000" bIns="45000" anchor="ctr" anchorCtr="1"/>
          <a:lstStyle/>
          <a:p>
            <a:pPr defTabSz="45720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>
                <a:solidFill>
                  <a:srgbClr val="000000"/>
                </a:solidFill>
                <a:latin typeface="Arial" charset="0"/>
                <a:cs typeface="Lucida Sans Unicode" pitchFamily="34" charset="0"/>
              </a:rPr>
              <a:t>app4.py</a:t>
            </a:r>
          </a:p>
        </p:txBody>
      </p:sp>
      <p:sp>
        <p:nvSpPr>
          <p:cNvPr id="83990" name="Line 22"/>
          <p:cNvSpPr>
            <a:spLocks noChangeShapeType="1"/>
          </p:cNvSpPr>
          <p:nvPr/>
        </p:nvSpPr>
        <p:spPr bwMode="auto">
          <a:xfrm flipH="1">
            <a:off x="6116638" y="2105025"/>
            <a:ext cx="131762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iMesh/iMeshP implementations represent discretized domains. </a:t>
            </a:r>
          </a:p>
        </p:txBody>
      </p:sp>
      <p:graphicFrame>
        <p:nvGraphicFramePr>
          <p:cNvPr id="15396" name="Group 36"/>
          <p:cNvGraphicFramePr>
            <a:graphicFrameLocks noGrp="1"/>
          </p:cNvGraphicFramePr>
          <p:nvPr>
            <p:ph idx="1"/>
          </p:nvPr>
        </p:nvGraphicFramePr>
        <p:xfrm>
          <a:off x="0" y="1371600"/>
          <a:ext cx="9144000" cy="5486400"/>
        </p:xfrm>
        <a:graphic>
          <a:graphicData uri="http://schemas.openxmlformats.org/drawingml/2006/table">
            <a:tbl>
              <a:tblPr/>
              <a:tblGrid>
                <a:gridCol w="2486025"/>
                <a:gridCol w="2246313"/>
                <a:gridCol w="2125662"/>
                <a:gridCol w="2286000"/>
              </a:tblGrid>
              <a:tr h="3968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iMesh Implementation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Emphasis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Parallel Capability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Applications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11414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FMDB: Flexible Mesh DataBase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Mesh addition/removal for adaptation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Scalable to 288K procs, 9B elements; uses iZoltan.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fusion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, </a:t>
                      </a:r>
                      <a:r>
                        <a:rPr kumimoji="0" lang="en-US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accelerators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, CFD, solid mechanics, multiphase flow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</a:tr>
              <a:tr h="14033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MOAB: Mesh Oriented dAtaBase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Low memory usage first, then CPU time.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Up to 16K </a:t>
                      </a:r>
                      <a:r>
                        <a:rPr kumimoji="0" lang="en-US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procs</a:t>
                      </a: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with flexible mesh loading based on geometric volume, material, partition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nuclear reactors, accelerators,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 radiation transport, inertial confinement fusion, glacier dynamics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</a:tr>
              <a:tr h="140335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GRUMMP:  Generation &amp; Refinement of Mixed-element Meshes in Parallel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Fast adjacency retrieval for mesh generation, improvement and adaptation.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In development.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CFD, biological systems, structural mechanics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</a:tr>
              <a:tr h="11414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NWGrid:  NorthWest Grid Generation Code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Simplicial meshes; parallel generation of unstructured, hybrid, adaptive meshes.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Parallelism based on Global Arrays.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CFD, </a:t>
                      </a:r>
                      <a:r>
                        <a:rPr kumimoji="0" lang="en-US" sz="16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subsurface transport</a:t>
                      </a:r>
                      <a:endParaRPr kumimoji="0" lang="en-US" sz="16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  <p:sp>
        <p:nvSpPr>
          <p:cNvPr id="8605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BB7FE3-1D55-4084-8956-24E037C191D0}" type="slidenum">
              <a:rPr lang="en-US" smtClean="0"/>
              <a:pPr/>
              <a:t>49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Parallel mesh management benefits parallel mesh generation research.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Parallel mesh management tools provide infrastructure for parallel mesh creation and modification.</a:t>
            </a:r>
          </a:p>
          <a:p>
            <a:pPr eaLnBrk="1" hangingPunct="1"/>
            <a:r>
              <a:rPr lang="en-US" smtClean="0"/>
              <a:t>By adopting mesh management tools, parallel mesh generation researchers can focus on algorithm development, rather than details of infrastructure.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A6C87C3-19FC-4B2A-ACEF-034DE240CDBC}" type="slidenum">
              <a:rPr lang="en-US" smtClean="0"/>
              <a:pPr/>
              <a:t>5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iGeom implementations provide </a:t>
            </a:r>
            <a:br>
              <a:rPr lang="en-US" smtClean="0"/>
            </a:br>
            <a:r>
              <a:rPr lang="en-US" smtClean="0"/>
              <a:t>geometric model data.</a:t>
            </a:r>
          </a:p>
        </p:txBody>
      </p:sp>
      <p:graphicFrame>
        <p:nvGraphicFramePr>
          <p:cNvPr id="16406" name="Group 22"/>
          <p:cNvGraphicFramePr>
            <a:graphicFrameLocks noGrp="1"/>
          </p:cNvGraphicFramePr>
          <p:nvPr>
            <p:ph idx="1"/>
          </p:nvPr>
        </p:nvGraphicFramePr>
        <p:xfrm>
          <a:off x="685800" y="1600200"/>
          <a:ext cx="7772400" cy="3565525"/>
        </p:xfrm>
        <a:graphic>
          <a:graphicData uri="http://schemas.openxmlformats.org/drawingml/2006/table">
            <a:tbl>
              <a:tblPr/>
              <a:tblGrid>
                <a:gridCol w="2590800"/>
                <a:gridCol w="2590800"/>
                <a:gridCol w="2590800"/>
              </a:tblGrid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iGeom Implementation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Capabilities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</a:rPr>
                        <a:t>Applications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CGM:  Common Geometry Module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Supports ACIS, Open.Cascade, facet-based engines;</a:t>
                      </a:r>
                    </a:p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Derived from geometry library in CUBIT.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nuclear reactor modeling, accelerator modeling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, radiation transport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EC"/>
                    </a:solidFill>
                  </a:tcPr>
                </a:tc>
              </a:tr>
              <a:tr h="371475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GMI:  Geometric Model Interface (SCOREC)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Supports CAD system kernels (ParaSolid, ACIS) and mesh-based geometry.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MeshAdapt service, </a:t>
                      </a:r>
                      <a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accelerator modeling, fusion, 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solid mechanics, multiphase flow.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F6"/>
                    </a:solidFill>
                  </a:tcPr>
                </a:tc>
              </a:tr>
            </a:tbl>
          </a:graphicData>
        </a:graphic>
      </p:graphicFrame>
      <p:sp>
        <p:nvSpPr>
          <p:cNvPr id="8706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55047B-C8E1-4573-9273-9D3187600371}" type="slidenum">
              <a:rPr lang="en-US" smtClean="0"/>
              <a:pPr/>
              <a:t>50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iRel Relations interface enables other ITAPS interfaces to work together. </a:t>
            </a:r>
          </a:p>
        </p:txBody>
      </p:sp>
      <p:sp>
        <p:nvSpPr>
          <p:cNvPr id="88066" name="Content Placeholder 4"/>
          <p:cNvSpPr>
            <a:spLocks noGrp="1"/>
          </p:cNvSpPr>
          <p:nvPr>
            <p:ph idx="1"/>
          </p:nvPr>
        </p:nvSpPr>
        <p:spPr>
          <a:xfrm>
            <a:off x="685800" y="1295400"/>
            <a:ext cx="8077200" cy="4114800"/>
          </a:xfrm>
        </p:spPr>
        <p:txBody>
          <a:bodyPr/>
          <a:lstStyle/>
          <a:p>
            <a:pPr eaLnBrk="1" hangingPunct="1"/>
            <a:r>
              <a:rPr lang="en-US" sz="2400" smtClean="0"/>
              <a:t>Relates entities between two interfaces without adding dependencies between them.  E.g.,</a:t>
            </a:r>
          </a:p>
          <a:p>
            <a:pPr lvl="1" eaLnBrk="1" hangingPunct="1"/>
            <a:r>
              <a:rPr lang="en-US" sz="2000" smtClean="0"/>
              <a:t>Relate entities in iMesh to entities iGeom.</a:t>
            </a:r>
          </a:p>
          <a:p>
            <a:pPr lvl="1" eaLnBrk="1" hangingPunct="1"/>
            <a:r>
              <a:rPr lang="en-US" sz="2000" smtClean="0"/>
              <a:t>Generation of spectral element points on curved geometry.</a:t>
            </a:r>
          </a:p>
          <a:p>
            <a:pPr eaLnBrk="1" hangingPunct="1"/>
            <a:r>
              <a:rPr lang="en-US" sz="2400" smtClean="0"/>
              <a:t>Relationships supported:</a:t>
            </a:r>
          </a:p>
          <a:p>
            <a:pPr eaLnBrk="1" hangingPunct="1"/>
            <a:endParaRPr lang="en-US" sz="2400" smtClean="0"/>
          </a:p>
          <a:p>
            <a:pPr eaLnBrk="1" hangingPunct="1"/>
            <a:endParaRPr lang="en-US" sz="2400" smtClean="0"/>
          </a:p>
          <a:p>
            <a:pPr eaLnBrk="1" hangingPunct="1"/>
            <a:endParaRPr lang="en-US" sz="2400" smtClean="0"/>
          </a:p>
          <a:p>
            <a:pPr eaLnBrk="1" hangingPunct="1"/>
            <a:endParaRPr lang="en-US" sz="2400" smtClean="0"/>
          </a:p>
          <a:p>
            <a:pPr eaLnBrk="1" hangingPunct="1"/>
            <a:endParaRPr lang="en-US" sz="2400" smtClean="0"/>
          </a:p>
          <a:p>
            <a:pPr eaLnBrk="1" hangingPunct="1"/>
            <a:r>
              <a:rPr lang="en-US" sz="2400" smtClean="0"/>
              <a:t>Implementations available in Lasso (ANL), GRM (RPI).</a:t>
            </a:r>
          </a:p>
        </p:txBody>
      </p:sp>
      <p:sp>
        <p:nvSpPr>
          <p:cNvPr id="88067" name="Slide Number Placeholder 2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6B04878-B200-491D-A3E4-BF6B9B40B035}" type="slidenum">
              <a:rPr lang="en-US" smtClean="0"/>
              <a:pPr/>
              <a:t>51</a:t>
            </a:fld>
            <a:endParaRPr lang="en-US" smtClean="0"/>
          </a:p>
        </p:txBody>
      </p:sp>
      <p:grpSp>
        <p:nvGrpSpPr>
          <p:cNvPr id="88068" name="Group 55"/>
          <p:cNvGrpSpPr>
            <a:grpSpLocks/>
          </p:cNvGrpSpPr>
          <p:nvPr/>
        </p:nvGrpSpPr>
        <p:grpSpPr bwMode="auto">
          <a:xfrm>
            <a:off x="533400" y="3532188"/>
            <a:ext cx="7951788" cy="1268412"/>
            <a:chOff x="317" y="3811"/>
            <a:chExt cx="5009" cy="799"/>
          </a:xfrm>
        </p:grpSpPr>
        <p:grpSp>
          <p:nvGrpSpPr>
            <p:cNvPr id="88069" name="Group 20"/>
            <p:cNvGrpSpPr>
              <a:grpSpLocks/>
            </p:cNvGrpSpPr>
            <p:nvPr/>
          </p:nvGrpSpPr>
          <p:grpSpPr bwMode="auto">
            <a:xfrm>
              <a:off x="326" y="4099"/>
              <a:ext cx="1017" cy="194"/>
              <a:chOff x="1000125" y="4876800"/>
              <a:chExt cx="1962151" cy="374650"/>
            </a:xfrm>
          </p:grpSpPr>
          <p:sp>
            <p:nvSpPr>
              <p:cNvPr id="88098" name="Rectangle 4"/>
              <p:cNvSpPr>
                <a:spLocks noChangeArrowheads="1"/>
              </p:cNvSpPr>
              <p:nvPr/>
            </p:nvSpPr>
            <p:spPr bwMode="auto">
              <a:xfrm>
                <a:off x="1000125" y="4876800"/>
                <a:ext cx="738188" cy="374650"/>
              </a:xfrm>
              <a:prstGeom prst="rect">
                <a:avLst/>
              </a:pr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90000" tIns="45000" rIns="90000" bIns="45000" anchor="ctr"/>
              <a:lstStyle/>
              <a:p>
                <a:pPr algn="ctr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>
                    <a:solidFill>
                      <a:srgbClr val="000000"/>
                    </a:solidFill>
                    <a:latin typeface="Arial" charset="0"/>
                  </a:rPr>
                  <a:t>Entity</a:t>
                </a:r>
              </a:p>
            </p:txBody>
          </p:sp>
          <p:sp>
            <p:nvSpPr>
              <p:cNvPr id="88099" name="Rectangle 5"/>
              <p:cNvSpPr>
                <a:spLocks noChangeArrowheads="1"/>
              </p:cNvSpPr>
              <p:nvPr/>
            </p:nvSpPr>
            <p:spPr bwMode="auto">
              <a:xfrm>
                <a:off x="2224088" y="4876800"/>
                <a:ext cx="738188" cy="374650"/>
              </a:xfrm>
              <a:prstGeom prst="rect">
                <a:avLst/>
              </a:prstGeom>
              <a:solidFill>
                <a:srgbClr val="FF336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90000" tIns="45000" rIns="90000" bIns="45000" anchor="ctr"/>
              <a:lstStyle/>
              <a:p>
                <a:pPr algn="ctr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>
                    <a:solidFill>
                      <a:srgbClr val="000000"/>
                    </a:solidFill>
                    <a:latin typeface="Arial" charset="0"/>
                  </a:rPr>
                  <a:t>Entity</a:t>
                </a:r>
              </a:p>
            </p:txBody>
          </p:sp>
          <p:cxnSp>
            <p:nvCxnSpPr>
              <p:cNvPr id="88100" name="AutoShape 13"/>
              <p:cNvCxnSpPr>
                <a:cxnSpLocks noChangeShapeType="1"/>
                <a:stCxn id="88098" idx="3"/>
                <a:endCxn id="88099" idx="1"/>
              </p:cNvCxnSpPr>
              <p:nvPr/>
            </p:nvCxnSpPr>
            <p:spPr bwMode="auto">
              <a:xfrm>
                <a:off x="1739900" y="5064125"/>
                <a:ext cx="484188" cy="1588"/>
              </a:xfrm>
              <a:prstGeom prst="straightConnector1">
                <a:avLst/>
              </a:prstGeom>
              <a:noFill/>
              <a:ln w="9360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</p:spPr>
          </p:cxnSp>
        </p:grpSp>
        <p:grpSp>
          <p:nvGrpSpPr>
            <p:cNvPr id="88070" name="Group 24"/>
            <p:cNvGrpSpPr>
              <a:grpSpLocks/>
            </p:cNvGrpSpPr>
            <p:nvPr/>
          </p:nvGrpSpPr>
          <p:grpSpPr bwMode="auto">
            <a:xfrm>
              <a:off x="1667" y="4099"/>
              <a:ext cx="1016" cy="511"/>
              <a:chOff x="3484563" y="4876800"/>
              <a:chExt cx="1962150" cy="985838"/>
            </a:xfrm>
          </p:grpSpPr>
          <p:sp>
            <p:nvSpPr>
              <p:cNvPr id="88092" name="Rectangle 6"/>
              <p:cNvSpPr>
                <a:spLocks noChangeArrowheads="1"/>
              </p:cNvSpPr>
              <p:nvPr/>
            </p:nvSpPr>
            <p:spPr bwMode="auto">
              <a:xfrm>
                <a:off x="3484563" y="4876800"/>
                <a:ext cx="738188" cy="374650"/>
              </a:xfrm>
              <a:prstGeom prst="rect">
                <a:avLst/>
              </a:pr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90000" tIns="45000" rIns="90000" bIns="45000" anchor="ctr"/>
              <a:lstStyle/>
              <a:p>
                <a:pPr algn="ctr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>
                    <a:solidFill>
                      <a:srgbClr val="000000"/>
                    </a:solidFill>
                    <a:latin typeface="Arial" charset="0"/>
                  </a:rPr>
                  <a:t>Entity</a:t>
                </a:r>
              </a:p>
            </p:txBody>
          </p:sp>
          <p:sp>
            <p:nvSpPr>
              <p:cNvPr id="88093" name="Rectangle 7"/>
              <p:cNvSpPr>
                <a:spLocks noChangeArrowheads="1"/>
              </p:cNvSpPr>
              <p:nvPr/>
            </p:nvSpPr>
            <p:spPr bwMode="auto">
              <a:xfrm>
                <a:off x="4708525" y="4876800"/>
                <a:ext cx="738188" cy="374650"/>
              </a:xfrm>
              <a:prstGeom prst="rect">
                <a:avLst/>
              </a:prstGeom>
              <a:solidFill>
                <a:srgbClr val="FF336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90000" tIns="45000" rIns="90000" bIns="45000" anchor="ctr"/>
              <a:lstStyle/>
              <a:p>
                <a:pPr algn="ctr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>
                    <a:solidFill>
                      <a:srgbClr val="000000"/>
                    </a:solidFill>
                    <a:latin typeface="Arial" charset="0"/>
                  </a:rPr>
                  <a:t>Set</a:t>
                </a:r>
              </a:p>
            </p:txBody>
          </p:sp>
          <p:sp>
            <p:nvSpPr>
              <p:cNvPr id="88094" name="Rectangle 8"/>
              <p:cNvSpPr>
                <a:spLocks noChangeArrowheads="1"/>
              </p:cNvSpPr>
              <p:nvPr/>
            </p:nvSpPr>
            <p:spPr bwMode="auto">
              <a:xfrm>
                <a:off x="3484563" y="5487988"/>
                <a:ext cx="738188" cy="374650"/>
              </a:xfrm>
              <a:prstGeom prst="rect">
                <a:avLst/>
              </a:pr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90000" tIns="45000" rIns="90000" bIns="45000" anchor="ctr"/>
              <a:lstStyle/>
              <a:p>
                <a:pPr algn="ctr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>
                    <a:solidFill>
                      <a:srgbClr val="000000"/>
                    </a:solidFill>
                    <a:latin typeface="Arial" charset="0"/>
                  </a:rPr>
                  <a:t>Set</a:t>
                </a:r>
              </a:p>
            </p:txBody>
          </p:sp>
          <p:sp>
            <p:nvSpPr>
              <p:cNvPr id="88095" name="Rectangle 9"/>
              <p:cNvSpPr>
                <a:spLocks noChangeArrowheads="1"/>
              </p:cNvSpPr>
              <p:nvPr/>
            </p:nvSpPr>
            <p:spPr bwMode="auto">
              <a:xfrm>
                <a:off x="4708525" y="5487988"/>
                <a:ext cx="738188" cy="374650"/>
              </a:xfrm>
              <a:prstGeom prst="rect">
                <a:avLst/>
              </a:prstGeom>
              <a:solidFill>
                <a:srgbClr val="FF336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90000" tIns="45000" rIns="90000" bIns="45000" anchor="ctr"/>
              <a:lstStyle/>
              <a:p>
                <a:pPr algn="ctr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>
                    <a:solidFill>
                      <a:srgbClr val="000000"/>
                    </a:solidFill>
                    <a:latin typeface="Arial" charset="0"/>
                  </a:rPr>
                  <a:t>Entity</a:t>
                </a:r>
              </a:p>
            </p:txBody>
          </p:sp>
          <p:cxnSp>
            <p:nvCxnSpPr>
              <p:cNvPr id="88096" name="AutoShape 14"/>
              <p:cNvCxnSpPr>
                <a:cxnSpLocks noChangeShapeType="1"/>
                <a:stCxn id="88092" idx="3"/>
                <a:endCxn id="88093" idx="1"/>
              </p:cNvCxnSpPr>
              <p:nvPr/>
            </p:nvCxnSpPr>
            <p:spPr bwMode="auto">
              <a:xfrm>
                <a:off x="4224338" y="5064125"/>
                <a:ext cx="484188" cy="1588"/>
              </a:xfrm>
              <a:prstGeom prst="straightConnector1">
                <a:avLst/>
              </a:prstGeom>
              <a:noFill/>
              <a:ln w="9360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88097" name="AutoShape 15"/>
              <p:cNvCxnSpPr>
                <a:cxnSpLocks noChangeShapeType="1"/>
                <a:stCxn id="88094" idx="3"/>
                <a:endCxn id="88095" idx="1"/>
              </p:cNvCxnSpPr>
              <p:nvPr/>
            </p:nvCxnSpPr>
            <p:spPr bwMode="auto">
              <a:xfrm>
                <a:off x="4224338" y="5675313"/>
                <a:ext cx="484188" cy="1588"/>
              </a:xfrm>
              <a:prstGeom prst="straightConnector1">
                <a:avLst/>
              </a:prstGeom>
              <a:noFill/>
              <a:ln w="9360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</p:spPr>
          </p:cxnSp>
        </p:grpSp>
        <p:grpSp>
          <p:nvGrpSpPr>
            <p:cNvPr id="88071" name="Group 21"/>
            <p:cNvGrpSpPr>
              <a:grpSpLocks/>
            </p:cNvGrpSpPr>
            <p:nvPr/>
          </p:nvGrpSpPr>
          <p:grpSpPr bwMode="auto">
            <a:xfrm>
              <a:off x="3007" y="4099"/>
              <a:ext cx="1017" cy="474"/>
              <a:chOff x="6040438" y="4876800"/>
              <a:chExt cx="1963738" cy="914400"/>
            </a:xfrm>
          </p:grpSpPr>
          <p:sp>
            <p:nvSpPr>
              <p:cNvPr id="88087" name="Rectangle 10"/>
              <p:cNvSpPr>
                <a:spLocks noChangeArrowheads="1"/>
              </p:cNvSpPr>
              <p:nvPr/>
            </p:nvSpPr>
            <p:spPr bwMode="auto">
              <a:xfrm>
                <a:off x="6040438" y="4876800"/>
                <a:ext cx="738188" cy="374650"/>
              </a:xfrm>
              <a:prstGeom prst="rect">
                <a:avLst/>
              </a:pr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90000" tIns="45000" rIns="90000" bIns="45000" anchor="ctr"/>
              <a:lstStyle/>
              <a:p>
                <a:pPr algn="ctr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>
                    <a:solidFill>
                      <a:srgbClr val="000000"/>
                    </a:solidFill>
                    <a:latin typeface="Arial" charset="0"/>
                  </a:rPr>
                  <a:t>Entity</a:t>
                </a:r>
              </a:p>
            </p:txBody>
          </p:sp>
          <p:sp>
            <p:nvSpPr>
              <p:cNvPr id="88088" name="Rectangle 11"/>
              <p:cNvSpPr>
                <a:spLocks noChangeArrowheads="1"/>
              </p:cNvSpPr>
              <p:nvPr/>
            </p:nvSpPr>
            <p:spPr bwMode="auto">
              <a:xfrm>
                <a:off x="7265988" y="4876800"/>
                <a:ext cx="738188" cy="374650"/>
              </a:xfrm>
              <a:prstGeom prst="rect">
                <a:avLst/>
              </a:prstGeom>
              <a:solidFill>
                <a:srgbClr val="FF336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90000" tIns="45000" rIns="90000" bIns="45000" anchor="ctr"/>
              <a:lstStyle/>
              <a:p>
                <a:pPr algn="ctr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>
                    <a:solidFill>
                      <a:srgbClr val="000000"/>
                    </a:solidFill>
                    <a:latin typeface="Arial" charset="0"/>
                  </a:rPr>
                  <a:t>Entity</a:t>
                </a:r>
              </a:p>
            </p:txBody>
          </p:sp>
          <p:sp>
            <p:nvSpPr>
              <p:cNvPr id="88089" name="Rectangle 12"/>
              <p:cNvSpPr>
                <a:spLocks noChangeArrowheads="1"/>
              </p:cNvSpPr>
              <p:nvPr/>
            </p:nvSpPr>
            <p:spPr bwMode="auto">
              <a:xfrm>
                <a:off x="7265988" y="5416550"/>
                <a:ext cx="738188" cy="374650"/>
              </a:xfrm>
              <a:prstGeom prst="rect">
                <a:avLst/>
              </a:prstGeom>
              <a:solidFill>
                <a:srgbClr val="FF336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90000" tIns="45000" rIns="90000" bIns="45000" anchor="ctr"/>
              <a:lstStyle/>
              <a:p>
                <a:pPr algn="ctr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>
                    <a:solidFill>
                      <a:srgbClr val="000000"/>
                    </a:solidFill>
                    <a:latin typeface="Arial" charset="0"/>
                  </a:rPr>
                  <a:t>Set</a:t>
                </a:r>
              </a:p>
            </p:txBody>
          </p:sp>
          <p:cxnSp>
            <p:nvCxnSpPr>
              <p:cNvPr id="88090" name="AutoShape 16"/>
              <p:cNvCxnSpPr>
                <a:cxnSpLocks noChangeShapeType="1"/>
                <a:stCxn id="88087" idx="3"/>
                <a:endCxn id="88089" idx="1"/>
              </p:cNvCxnSpPr>
              <p:nvPr/>
            </p:nvCxnSpPr>
            <p:spPr bwMode="auto">
              <a:xfrm>
                <a:off x="6780213" y="5064125"/>
                <a:ext cx="485775" cy="539750"/>
              </a:xfrm>
              <a:prstGeom prst="straightConnector1">
                <a:avLst/>
              </a:prstGeom>
              <a:noFill/>
              <a:ln w="9360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</p:spPr>
          </p:cxnSp>
          <p:cxnSp>
            <p:nvCxnSpPr>
              <p:cNvPr id="88091" name="AutoShape 17"/>
              <p:cNvCxnSpPr>
                <a:cxnSpLocks noChangeShapeType="1"/>
                <a:stCxn id="88088" idx="1"/>
                <a:endCxn id="88087" idx="3"/>
              </p:cNvCxnSpPr>
              <p:nvPr/>
            </p:nvCxnSpPr>
            <p:spPr bwMode="auto">
              <a:xfrm flipH="1">
                <a:off x="6780213" y="5064125"/>
                <a:ext cx="485775" cy="1588"/>
              </a:xfrm>
              <a:prstGeom prst="straightConnector1">
                <a:avLst/>
              </a:prstGeom>
              <a:noFill/>
              <a:ln w="936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</p:grpSp>
        <p:sp>
          <p:nvSpPr>
            <p:cNvPr id="88072" name="Text Box 40"/>
            <p:cNvSpPr txBox="1">
              <a:spLocks noChangeArrowheads="1"/>
            </p:cNvSpPr>
            <p:nvPr/>
          </p:nvSpPr>
          <p:spPr bwMode="auto">
            <a:xfrm>
              <a:off x="326" y="3811"/>
              <a:ext cx="100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Ent-Ent, Set-Set</a:t>
              </a:r>
            </a:p>
          </p:txBody>
        </p:sp>
        <p:sp>
          <p:nvSpPr>
            <p:cNvPr id="88073" name="Text Box 41"/>
            <p:cNvSpPr txBox="1">
              <a:spLocks noChangeArrowheads="1"/>
            </p:cNvSpPr>
            <p:nvPr/>
          </p:nvSpPr>
          <p:spPr bwMode="auto">
            <a:xfrm>
              <a:off x="3335" y="3811"/>
              <a:ext cx="621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Ent-Both</a:t>
              </a:r>
            </a:p>
          </p:txBody>
        </p:sp>
        <p:sp>
          <p:nvSpPr>
            <p:cNvPr id="88074" name="Text Box 42"/>
            <p:cNvSpPr txBox="1">
              <a:spLocks noChangeArrowheads="1"/>
            </p:cNvSpPr>
            <p:nvPr/>
          </p:nvSpPr>
          <p:spPr bwMode="auto">
            <a:xfrm>
              <a:off x="1709" y="3811"/>
              <a:ext cx="1006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Ent-Set, Set-Ent</a:t>
              </a:r>
            </a:p>
          </p:txBody>
        </p:sp>
        <p:sp>
          <p:nvSpPr>
            <p:cNvPr id="88075" name="Text Box 43"/>
            <p:cNvSpPr txBox="1">
              <a:spLocks noChangeArrowheads="1"/>
            </p:cNvSpPr>
            <p:nvPr/>
          </p:nvSpPr>
          <p:spPr bwMode="auto">
            <a:xfrm>
              <a:off x="4598" y="3811"/>
              <a:ext cx="685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1"/>
                <a:t>Both-Both</a:t>
              </a:r>
            </a:p>
          </p:txBody>
        </p:sp>
        <p:sp>
          <p:nvSpPr>
            <p:cNvPr id="88076" name="Rectangle 6"/>
            <p:cNvSpPr>
              <a:spLocks noChangeArrowheads="1"/>
            </p:cNvSpPr>
            <p:nvPr/>
          </p:nvSpPr>
          <p:spPr bwMode="auto">
            <a:xfrm>
              <a:off x="4310" y="4099"/>
              <a:ext cx="382" cy="194"/>
            </a:xfrm>
            <a:prstGeom prst="rect">
              <a:avLst/>
            </a:pr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Entity</a:t>
              </a:r>
            </a:p>
          </p:txBody>
        </p:sp>
        <p:sp>
          <p:nvSpPr>
            <p:cNvPr id="88077" name="Rectangle 7"/>
            <p:cNvSpPr>
              <a:spLocks noChangeArrowheads="1"/>
            </p:cNvSpPr>
            <p:nvPr/>
          </p:nvSpPr>
          <p:spPr bwMode="auto">
            <a:xfrm>
              <a:off x="4944" y="4099"/>
              <a:ext cx="382" cy="194"/>
            </a:xfrm>
            <a:prstGeom prst="rect">
              <a:avLst/>
            </a:prstGeom>
            <a:solidFill>
              <a:srgbClr val="FF3366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Set</a:t>
              </a:r>
            </a:p>
          </p:txBody>
        </p:sp>
        <p:sp>
          <p:nvSpPr>
            <p:cNvPr id="88078" name="Rectangle 8"/>
            <p:cNvSpPr>
              <a:spLocks noChangeArrowheads="1"/>
            </p:cNvSpPr>
            <p:nvPr/>
          </p:nvSpPr>
          <p:spPr bwMode="auto">
            <a:xfrm>
              <a:off x="4310" y="4416"/>
              <a:ext cx="382" cy="194"/>
            </a:xfrm>
            <a:prstGeom prst="rect">
              <a:avLst/>
            </a:prstGeom>
            <a:solidFill>
              <a:srgbClr val="99CCFF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Set</a:t>
              </a:r>
            </a:p>
          </p:txBody>
        </p:sp>
        <p:sp>
          <p:nvSpPr>
            <p:cNvPr id="88079" name="Rectangle 9"/>
            <p:cNvSpPr>
              <a:spLocks noChangeArrowheads="1"/>
            </p:cNvSpPr>
            <p:nvPr/>
          </p:nvSpPr>
          <p:spPr bwMode="auto">
            <a:xfrm>
              <a:off x="4944" y="4416"/>
              <a:ext cx="382" cy="194"/>
            </a:xfrm>
            <a:prstGeom prst="rect">
              <a:avLst/>
            </a:prstGeom>
            <a:solidFill>
              <a:srgbClr val="FF3366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lIns="90000" tIns="45000" rIns="90000" bIns="45000" anchor="ctr"/>
            <a:lstStyle/>
            <a:p>
              <a:pPr algn="ctr"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r>
                <a:rPr lang="en-US">
                  <a:solidFill>
                    <a:srgbClr val="000000"/>
                  </a:solidFill>
                  <a:latin typeface="Arial" charset="0"/>
                </a:rPr>
                <a:t>Entity</a:t>
              </a:r>
            </a:p>
          </p:txBody>
        </p:sp>
        <p:cxnSp>
          <p:nvCxnSpPr>
            <p:cNvPr id="88080" name="AutoShape 15"/>
            <p:cNvCxnSpPr>
              <a:cxnSpLocks noChangeShapeType="1"/>
              <a:stCxn id="88078" idx="3"/>
              <a:endCxn id="88077" idx="1"/>
            </p:cNvCxnSpPr>
            <p:nvPr/>
          </p:nvCxnSpPr>
          <p:spPr bwMode="auto">
            <a:xfrm flipV="1">
              <a:off x="4692" y="4196"/>
              <a:ext cx="252" cy="317"/>
            </a:xfrm>
            <a:prstGeom prst="straightConnector1">
              <a:avLst/>
            </a:prstGeom>
            <a:noFill/>
            <a:ln w="936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  <p:cxnSp>
          <p:nvCxnSpPr>
            <p:cNvPr id="88081" name="AutoShape 49"/>
            <p:cNvCxnSpPr>
              <a:cxnSpLocks noChangeShapeType="1"/>
              <a:stCxn id="88076" idx="3"/>
              <a:endCxn id="88077" idx="1"/>
            </p:cNvCxnSpPr>
            <p:nvPr/>
          </p:nvCxnSpPr>
          <p:spPr bwMode="auto">
            <a:xfrm>
              <a:off x="4692" y="4196"/>
              <a:ext cx="25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88082" name="AutoShape 50"/>
            <p:cNvCxnSpPr>
              <a:cxnSpLocks noChangeShapeType="1"/>
              <a:stCxn id="88079" idx="1"/>
              <a:endCxn id="88078" idx="3"/>
            </p:cNvCxnSpPr>
            <p:nvPr/>
          </p:nvCxnSpPr>
          <p:spPr bwMode="auto">
            <a:xfrm flipH="1">
              <a:off x="4692" y="4513"/>
              <a:ext cx="252" cy="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grpSp>
          <p:nvGrpSpPr>
            <p:cNvPr id="88083" name="Group 20"/>
            <p:cNvGrpSpPr>
              <a:grpSpLocks/>
            </p:cNvGrpSpPr>
            <p:nvPr/>
          </p:nvGrpSpPr>
          <p:grpSpPr bwMode="auto">
            <a:xfrm>
              <a:off x="317" y="4387"/>
              <a:ext cx="1017" cy="194"/>
              <a:chOff x="1000125" y="4876800"/>
              <a:chExt cx="1962151" cy="374650"/>
            </a:xfrm>
          </p:grpSpPr>
          <p:sp>
            <p:nvSpPr>
              <p:cNvPr id="88084" name="Rectangle 4"/>
              <p:cNvSpPr>
                <a:spLocks noChangeArrowheads="1"/>
              </p:cNvSpPr>
              <p:nvPr/>
            </p:nvSpPr>
            <p:spPr bwMode="auto">
              <a:xfrm>
                <a:off x="1000125" y="4876800"/>
                <a:ext cx="738188" cy="374650"/>
              </a:xfrm>
              <a:prstGeom prst="rect">
                <a:avLst/>
              </a:prstGeom>
              <a:solidFill>
                <a:srgbClr val="99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90000" tIns="45000" rIns="90000" bIns="45000" anchor="ctr"/>
              <a:lstStyle/>
              <a:p>
                <a:pPr algn="ctr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>
                    <a:solidFill>
                      <a:srgbClr val="000000"/>
                    </a:solidFill>
                    <a:latin typeface="Arial" charset="0"/>
                  </a:rPr>
                  <a:t>Set</a:t>
                </a:r>
              </a:p>
            </p:txBody>
          </p:sp>
          <p:sp>
            <p:nvSpPr>
              <p:cNvPr id="88085" name="Rectangle 5"/>
              <p:cNvSpPr>
                <a:spLocks noChangeArrowheads="1"/>
              </p:cNvSpPr>
              <p:nvPr/>
            </p:nvSpPr>
            <p:spPr bwMode="auto">
              <a:xfrm>
                <a:off x="2224088" y="4876800"/>
                <a:ext cx="738188" cy="374650"/>
              </a:xfrm>
              <a:prstGeom prst="rect">
                <a:avLst/>
              </a:prstGeom>
              <a:solidFill>
                <a:srgbClr val="FF336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lIns="90000" tIns="45000" rIns="90000" bIns="45000" anchor="ctr"/>
              <a:lstStyle/>
              <a:p>
                <a:pPr algn="ctr"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</a:pPr>
                <a:r>
                  <a:rPr lang="en-US">
                    <a:solidFill>
                      <a:srgbClr val="000000"/>
                    </a:solidFill>
                    <a:latin typeface="Arial" charset="0"/>
                  </a:rPr>
                  <a:t>Set</a:t>
                </a:r>
              </a:p>
            </p:txBody>
          </p:sp>
          <p:cxnSp>
            <p:nvCxnSpPr>
              <p:cNvPr id="88086" name="AutoShape 13"/>
              <p:cNvCxnSpPr>
                <a:cxnSpLocks noChangeShapeType="1"/>
                <a:stCxn id="88084" idx="3"/>
                <a:endCxn id="88085" idx="1"/>
              </p:cNvCxnSpPr>
              <p:nvPr/>
            </p:nvCxnSpPr>
            <p:spPr bwMode="auto">
              <a:xfrm>
                <a:off x="1739900" y="5064125"/>
                <a:ext cx="484188" cy="1588"/>
              </a:xfrm>
              <a:prstGeom prst="straightConnector1">
                <a:avLst/>
              </a:prstGeom>
              <a:noFill/>
              <a:ln w="9360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Performance depends on use case</a:t>
            </a:r>
            <a:br>
              <a:rPr lang="en-GB" smtClean="0"/>
            </a:br>
            <a:r>
              <a:rPr lang="en-GB" smtClean="0"/>
              <a:t>Hex mesh create, evaluate, destroy</a:t>
            </a:r>
          </a:p>
        </p:txBody>
      </p:sp>
      <p:sp>
        <p:nvSpPr>
          <p:cNvPr id="89090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610600" cy="525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GB" sz="2000" smtClean="0"/>
              <a:t>Create structured NxNxN hex mesh, evaluate hex-vertex, vertex-hex adjacencies, destroy mesh</a:t>
            </a:r>
          </a:p>
          <a:p>
            <a:pPr eaLnBrk="1" hangingPunct="1">
              <a:lnSpc>
                <a:spcPct val="80000"/>
              </a:lnSpc>
            </a:pPr>
            <a:r>
              <a:rPr lang="en-GB" sz="2000" smtClean="0"/>
              <a:t>Tested per-entity vs. whole-mesh access, on MOAB, MOAB/iMesh, RefImpl</a:t>
            </a:r>
          </a:p>
          <a:p>
            <a:pPr lvl="1" eaLnBrk="1" hangingPunct="1">
              <a:lnSpc>
                <a:spcPct val="80000"/>
              </a:lnSpc>
            </a:pPr>
            <a:endParaRPr lang="en-GB" sz="1800" smtClean="0"/>
          </a:p>
          <a:p>
            <a:pPr lvl="1" eaLnBrk="1" hangingPunct="1">
              <a:lnSpc>
                <a:spcPct val="80000"/>
              </a:lnSpc>
            </a:pPr>
            <a:endParaRPr lang="en-GB" sz="1800" smtClean="0"/>
          </a:p>
          <a:p>
            <a:pPr lvl="1" eaLnBrk="1" hangingPunct="1">
              <a:lnSpc>
                <a:spcPct val="80000"/>
              </a:lnSpc>
            </a:pPr>
            <a:endParaRPr lang="en-GB" sz="1800" smtClean="0"/>
          </a:p>
          <a:p>
            <a:pPr lvl="1" eaLnBrk="1" hangingPunct="1">
              <a:lnSpc>
                <a:spcPct val="80000"/>
              </a:lnSpc>
            </a:pPr>
            <a:endParaRPr lang="en-GB" sz="1800" smtClean="0"/>
          </a:p>
          <a:p>
            <a:pPr lvl="1" eaLnBrk="1" hangingPunct="1">
              <a:lnSpc>
                <a:spcPct val="80000"/>
              </a:lnSpc>
            </a:pPr>
            <a:endParaRPr lang="en-GB" sz="1800" smtClean="0"/>
          </a:p>
          <a:p>
            <a:pPr lvl="1" eaLnBrk="1" hangingPunct="1">
              <a:lnSpc>
                <a:spcPct val="80000"/>
              </a:lnSpc>
            </a:pPr>
            <a:endParaRPr lang="en-GB" sz="1800" smtClean="0"/>
          </a:p>
          <a:p>
            <a:pPr lvl="1" eaLnBrk="1" hangingPunct="1">
              <a:lnSpc>
                <a:spcPct val="80000"/>
              </a:lnSpc>
            </a:pPr>
            <a:endParaRPr lang="en-GB" sz="1800" smtClean="0"/>
          </a:p>
          <a:p>
            <a:pPr lvl="1" eaLnBrk="1" hangingPunct="1">
              <a:lnSpc>
                <a:spcPct val="80000"/>
              </a:lnSpc>
            </a:pPr>
            <a:endParaRPr lang="en-GB" sz="1800" smtClean="0"/>
          </a:p>
          <a:p>
            <a:pPr lvl="1" eaLnBrk="1" hangingPunct="1">
              <a:lnSpc>
                <a:spcPct val="80000"/>
              </a:lnSpc>
            </a:pPr>
            <a:endParaRPr lang="en-GB" sz="1800" smtClean="0"/>
          </a:p>
          <a:p>
            <a:pPr lvl="1" eaLnBrk="1" hangingPunct="1">
              <a:lnSpc>
                <a:spcPct val="80000"/>
              </a:lnSpc>
            </a:pPr>
            <a:endParaRPr lang="en-GB" sz="1800" smtClean="0"/>
          </a:p>
          <a:p>
            <a:pPr eaLnBrk="1" hangingPunct="1">
              <a:lnSpc>
                <a:spcPct val="80000"/>
              </a:lnSpc>
            </a:pPr>
            <a:r>
              <a:rPr lang="en-GB" sz="2000" smtClean="0"/>
              <a:t>MOAB blocked creation, access particularly efficient</a:t>
            </a:r>
          </a:p>
          <a:p>
            <a:pPr eaLnBrk="1" hangingPunct="1">
              <a:lnSpc>
                <a:spcPct val="80000"/>
              </a:lnSpc>
            </a:pPr>
            <a:r>
              <a:rPr lang="en-GB" sz="2000" smtClean="0"/>
              <a:t>MOAB Range data structure makes a difference during construction</a:t>
            </a:r>
          </a:p>
          <a:p>
            <a:pPr eaLnBrk="1" hangingPunct="1">
              <a:lnSpc>
                <a:spcPct val="80000"/>
              </a:lnSpc>
            </a:pPr>
            <a:r>
              <a:rPr lang="en-GB" sz="2000" smtClean="0"/>
              <a:t>After query, memory increases, due to adjacency storage</a:t>
            </a:r>
          </a:p>
          <a:p>
            <a:pPr eaLnBrk="1" hangingPunct="1">
              <a:lnSpc>
                <a:spcPct val="80000"/>
              </a:lnSpc>
            </a:pPr>
            <a:r>
              <a:rPr lang="en-GB" sz="2000" smtClean="0"/>
              <a:t>Less relative iMesh overhead after query</a:t>
            </a:r>
          </a:p>
        </p:txBody>
      </p:sp>
      <p:sp>
        <p:nvSpPr>
          <p:cNvPr id="8909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86600" y="6553200"/>
            <a:ext cx="1905000" cy="304800"/>
          </a:xfrm>
          <a:noFill/>
        </p:spPr>
        <p:txBody>
          <a:bodyPr/>
          <a:lstStyle/>
          <a:p>
            <a:fld id="{843740DF-3636-4D66-8E82-FDA690953FEB}" type="slidenum">
              <a:rPr lang="en-US" smtClean="0"/>
              <a:pPr/>
              <a:t>52</a:t>
            </a:fld>
            <a:endParaRPr lang="en-US" smtClean="0"/>
          </a:p>
        </p:txBody>
      </p:sp>
      <p:pic>
        <p:nvPicPr>
          <p:cNvPr id="89092" name="Picture 10" descr="perfplots-memtot"/>
          <p:cNvPicPr>
            <a:picLocks noChangeAspect="1" noChangeArrowheads="1"/>
          </p:cNvPicPr>
          <p:nvPr/>
        </p:nvPicPr>
        <p:blipFill>
          <a:blip r:embed="rId3"/>
          <a:srcRect l="25804" t="21788" r="24290" b="20781"/>
          <a:stretch>
            <a:fillRect/>
          </a:stretch>
        </p:blipFill>
        <p:spPr bwMode="auto">
          <a:xfrm>
            <a:off x="4953000" y="2362200"/>
            <a:ext cx="3276600" cy="2828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3" name="Picture 11" descr="perfplots-time"/>
          <p:cNvPicPr>
            <a:picLocks noChangeAspect="1" noChangeArrowheads="1"/>
          </p:cNvPicPr>
          <p:nvPr/>
        </p:nvPicPr>
        <p:blipFill>
          <a:blip r:embed="rId4"/>
          <a:srcRect l="27315" t="22797" r="34122" b="21788"/>
          <a:stretch>
            <a:fillRect/>
          </a:stretch>
        </p:blipFill>
        <p:spPr bwMode="auto">
          <a:xfrm>
            <a:off x="1681163" y="2286000"/>
            <a:ext cx="27559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696200" cy="990600"/>
          </a:xfrm>
        </p:spPr>
        <p:txBody>
          <a:bodyPr/>
          <a:lstStyle/>
          <a:p>
            <a:pPr eaLnBrk="1" hangingPunct="1"/>
            <a:r>
              <a:rPr lang="en-GB" smtClean="0"/>
              <a:t>Performance depends on use case</a:t>
            </a:r>
            <a:br>
              <a:rPr lang="en-GB" smtClean="0"/>
            </a:br>
            <a:r>
              <a:rPr lang="en-GB" smtClean="0"/>
              <a:t>Mesh swapping</a:t>
            </a:r>
            <a:endParaRPr lang="en-US" smtClean="0"/>
          </a:p>
        </p:txBody>
      </p:sp>
      <p:sp>
        <p:nvSpPr>
          <p:cNvPr id="911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153400" cy="4724400"/>
          </a:xfrm>
        </p:spPr>
        <p:txBody>
          <a:bodyPr/>
          <a:lstStyle/>
          <a:p>
            <a:pPr eaLnBrk="1" hangingPunct="1"/>
            <a:r>
              <a:rPr lang="en-US" sz="2800" smtClean="0"/>
              <a:t>Mesh swapping: MANY calls to region-face, face-region, cell-vert, face-vert adjacencies</a:t>
            </a:r>
          </a:p>
          <a:p>
            <a:pPr lvl="1" eaLnBrk="1" hangingPunct="1"/>
            <a:r>
              <a:rPr lang="en-US" sz="2400" smtClean="0"/>
              <a:t>Create/delete also called often</a:t>
            </a:r>
          </a:p>
          <a:p>
            <a:pPr eaLnBrk="1" hangingPunct="1"/>
            <a:r>
              <a:rPr lang="en-US" sz="2800" smtClean="0"/>
              <a:t>Performance:</a:t>
            </a:r>
          </a:p>
          <a:p>
            <a:pPr lvl="1" eaLnBrk="1" hangingPunct="1"/>
            <a:r>
              <a:rPr lang="en-US" sz="2400" smtClean="0"/>
              <a:t>MOAB/iMesh: 939 swaps/sec</a:t>
            </a:r>
          </a:p>
          <a:p>
            <a:pPr lvl="1" eaLnBrk="1" hangingPunct="1"/>
            <a:r>
              <a:rPr lang="en-US" sz="2400" smtClean="0"/>
              <a:t>RefImpl/iMesh: 19050 swaps/sec</a:t>
            </a:r>
          </a:p>
          <a:p>
            <a:pPr lvl="1" eaLnBrk="1" hangingPunct="1"/>
            <a:r>
              <a:rPr lang="en-US" sz="2400" smtClean="0"/>
              <a:t>GRUMMP/iMesh: 18950 swaps/sec</a:t>
            </a:r>
          </a:p>
          <a:p>
            <a:pPr lvl="1" eaLnBrk="1" hangingPunct="1"/>
            <a:r>
              <a:rPr lang="en-US" sz="2400" smtClean="0"/>
              <a:t>GRUMMP/Native: 25100 swaps/sec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87C77F5-1C35-4BB7-BAF5-F3550B7F41A9}" type="slidenum">
              <a:rPr lang="en-US" smtClean="0"/>
              <a:pPr/>
              <a:t>54</a:t>
            </a:fld>
            <a:endParaRPr lang="en-US" smtClean="0"/>
          </a:p>
        </p:txBody>
      </p:sp>
      <p:sp>
        <p:nvSpPr>
          <p:cNvPr id="9011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6629400" cy="1236663"/>
          </a:xfrm>
        </p:spPr>
        <p:txBody>
          <a:bodyPr lIns="90000" tIns="46800" rIns="90000" bIns="46800"/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CA" smtClean="0"/>
              <a:t>Performance in building a finite element stiffness matrix</a:t>
            </a:r>
          </a:p>
        </p:txBody>
      </p:sp>
      <p:graphicFrame>
        <p:nvGraphicFramePr>
          <p:cNvPr id="90114" name="Object 2"/>
          <p:cNvGraphicFramePr>
            <a:graphicFrameLocks noChangeAspect="1"/>
          </p:cNvGraphicFramePr>
          <p:nvPr/>
        </p:nvGraphicFramePr>
        <p:xfrm>
          <a:off x="5646738" y="3395663"/>
          <a:ext cx="3322637" cy="2844800"/>
        </p:xfrm>
        <a:graphic>
          <a:graphicData uri="http://schemas.openxmlformats.org/presentationml/2006/ole">
            <p:oleObj spid="_x0000_s90114" name="Worksheet" r:id="rId4" imgW="4181356" imgH="3600450" progId="Excel.Sheet.8">
              <p:embed/>
            </p:oleObj>
          </a:graphicData>
        </a:graphic>
      </p:graphicFrame>
      <p:sp>
        <p:nvSpPr>
          <p:cNvPr id="90117" name="Rectangle 4"/>
          <p:cNvSpPr>
            <a:spLocks noChangeArrowheads="1"/>
          </p:cNvSpPr>
          <p:nvPr/>
        </p:nvSpPr>
        <p:spPr bwMode="auto">
          <a:xfrm>
            <a:off x="304800" y="1524000"/>
            <a:ext cx="5181600" cy="50292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Arial" charset="0"/>
              </a:rPr>
              <a:t>Set up a simple stiffness matrix for a 2D diffusion equation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Arial" charset="0"/>
              </a:rPr>
              <a:t>Examine costs of entity access via native data structures, arrays, entity iterators and workset iterators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Arial" charset="0"/>
              </a:rPr>
              <a:t>Arrays minimize time overhead but require a data copy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Arial" charset="0"/>
              </a:rPr>
              <a:t>Entity iterators are straightforward to program, minimize memory overhead, but maximize time cost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Arial" charset="0"/>
              </a:rPr>
              <a:t>Entity array iterators balance time/memory tradeoffs but are the most difficult to program </a:t>
            </a:r>
          </a:p>
        </p:txBody>
      </p:sp>
      <p:sp>
        <p:nvSpPr>
          <p:cNvPr id="90118" name="Text Box 5"/>
          <p:cNvSpPr txBox="1">
            <a:spLocks noChangeArrowheads="1"/>
          </p:cNvSpPr>
          <p:nvPr/>
        </p:nvSpPr>
        <p:spPr bwMode="auto">
          <a:xfrm>
            <a:off x="6477000" y="14478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i="1">
                <a:latin typeface="Arial" charset="0"/>
                <a:sym typeface="Symbol" pitchFamily="18" charset="2"/>
              </a:rPr>
              <a:t></a:t>
            </a:r>
            <a:r>
              <a:rPr lang="en-US" sz="2400" i="1" baseline="30000">
                <a:latin typeface="Arial" charset="0"/>
                <a:sym typeface="Symbol" pitchFamily="18" charset="2"/>
              </a:rPr>
              <a:t>2</a:t>
            </a:r>
            <a:r>
              <a:rPr lang="en-US" sz="2400" i="1">
                <a:latin typeface="Arial" charset="0"/>
                <a:sym typeface="Symbol" pitchFamily="18" charset="2"/>
              </a:rPr>
              <a:t>u = f</a:t>
            </a:r>
            <a:endParaRPr lang="en-US" sz="2400" i="1" baseline="30000">
              <a:latin typeface="Arial" charset="0"/>
              <a:sym typeface="Symbol" pitchFamily="18" charset="2"/>
            </a:endParaRPr>
          </a:p>
        </p:txBody>
      </p:sp>
      <p:sp>
        <p:nvSpPr>
          <p:cNvPr id="90119" name="Text Box 6"/>
          <p:cNvSpPr txBox="1">
            <a:spLocks noChangeArrowheads="1"/>
          </p:cNvSpPr>
          <p:nvPr/>
        </p:nvSpPr>
        <p:spPr bwMode="auto">
          <a:xfrm>
            <a:off x="5943600" y="1981200"/>
            <a:ext cx="2895600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i="1">
                <a:latin typeface="Arial" charset="0"/>
                <a:sym typeface="Symbol" pitchFamily="18" charset="2"/>
              </a:rPr>
              <a:t>u(x=0)=1 u(x=1) = 1</a:t>
            </a:r>
          </a:p>
          <a:p>
            <a:pPr algn="ctr">
              <a:spcBef>
                <a:spcPct val="50000"/>
              </a:spcBef>
            </a:pPr>
            <a:r>
              <a:rPr lang="en-US" sz="2400" i="1">
                <a:latin typeface="Arial" charset="0"/>
                <a:sym typeface="Symbol" pitchFamily="18" charset="2"/>
              </a:rPr>
              <a:t>u</a:t>
            </a:r>
            <a:r>
              <a:rPr lang="en-US" sz="2400" i="1" baseline="-25000">
                <a:latin typeface="Arial" charset="0"/>
                <a:sym typeface="Symbol" pitchFamily="18" charset="2"/>
              </a:rPr>
              <a:t>y</a:t>
            </a:r>
            <a:r>
              <a:rPr lang="en-US" sz="2400" i="1">
                <a:latin typeface="Arial" charset="0"/>
                <a:sym typeface="Symbol" pitchFamily="18" charset="2"/>
              </a:rPr>
              <a:t>(x=0, x=1) = 0</a:t>
            </a:r>
            <a:endParaRPr lang="en-US" sz="2400" i="1" baseline="30000">
              <a:latin typeface="Arial" charset="0"/>
              <a:sym typeface="Symbol" pitchFamily="18" charset="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18D1BDA-5FE3-4C4A-97E8-1DEE8DC11A04}" type="slidenum">
              <a:rPr lang="en-US" smtClean="0"/>
              <a:pPr/>
              <a:t>55</a:t>
            </a:fld>
            <a:endParaRPr lang="en-US" smtClean="0"/>
          </a:p>
        </p:txBody>
      </p:sp>
      <p:pic>
        <p:nvPicPr>
          <p:cNvPr id="95234" name="Picture 20" descr="grid04_corner_are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0" y="3646488"/>
            <a:ext cx="1435100" cy="1077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3200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CAD interaction: CGM, GMI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Mesh generation: GRUMMP, NWGrid, MeshKit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Mesh databases: FMDB, GRUMMP, MOAB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Mesh improvement: Mesquite, swapping tools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Parallel Adaptive loops: FMDB, NWGrid, MeshAdapt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Front tracking: Frontier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Partitioning: Zoltan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Visualization and I/O:  VisIt, EyeMesh, MeshI/O</a:t>
            </a:r>
          </a:p>
        </p:txBody>
      </p:sp>
      <p:sp>
        <p:nvSpPr>
          <p:cNvPr id="95236" name="Text Box 4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7239000" cy="1143000"/>
          </a:xfrm>
        </p:spPr>
        <p:txBody>
          <a:bodyPr/>
          <a:lstStyle/>
          <a:p>
            <a:pPr eaLnBrk="1" hangingPunct="1"/>
            <a:r>
              <a:rPr lang="en-US" smtClean="0"/>
              <a:t>ITAPS Services interoperate through the interfaces.</a:t>
            </a:r>
          </a:p>
        </p:txBody>
      </p:sp>
      <p:pic>
        <p:nvPicPr>
          <p:cNvPr id="95237" name="Picture 2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609600"/>
            <a:ext cx="14478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8" name="Picture 2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5619750"/>
            <a:ext cx="4114800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9" name="Picture 23" descr="ilc12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4826000"/>
            <a:ext cx="5334000" cy="96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9401AD6-4CA1-4F43-A91D-47F9031D9F2A}" type="slidenum">
              <a:rPr lang="en-US" smtClean="0"/>
              <a:pPr/>
              <a:t>56</a:t>
            </a:fld>
            <a:endParaRPr lang="en-US" smtClean="0"/>
          </a:p>
        </p:txBody>
      </p:sp>
      <p:grpSp>
        <p:nvGrpSpPr>
          <p:cNvPr id="96258" name="Group 7"/>
          <p:cNvGrpSpPr>
            <a:grpSpLocks/>
          </p:cNvGrpSpPr>
          <p:nvPr/>
        </p:nvGrpSpPr>
        <p:grpSpPr bwMode="auto">
          <a:xfrm>
            <a:off x="6172200" y="1676400"/>
            <a:ext cx="2913063" cy="4648200"/>
            <a:chOff x="3600" y="816"/>
            <a:chExt cx="1968" cy="3072"/>
          </a:xfrm>
        </p:grpSpPr>
        <p:grpSp>
          <p:nvGrpSpPr>
            <p:cNvPr id="96261" name="Group 8"/>
            <p:cNvGrpSpPr>
              <a:grpSpLocks/>
            </p:cNvGrpSpPr>
            <p:nvPr/>
          </p:nvGrpSpPr>
          <p:grpSpPr bwMode="auto">
            <a:xfrm>
              <a:off x="3600" y="816"/>
              <a:ext cx="1968" cy="3072"/>
              <a:chOff x="3504" y="720"/>
              <a:chExt cx="2028" cy="3427"/>
            </a:xfrm>
          </p:grpSpPr>
          <p:pic>
            <p:nvPicPr>
              <p:cNvPr id="96263" name="Picture 9" descr="tangled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3504" y="720"/>
                <a:ext cx="1992" cy="10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6264" name="Picture 10" descr="untangled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504" y="1872"/>
                <a:ext cx="2016" cy="11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96265" name="Picture 11" descr="smoothed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3516" y="3036"/>
                <a:ext cx="2016" cy="1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107980" name="Text Box 12"/>
            <p:cNvSpPr txBox="1">
              <a:spLocks noChangeArrowheads="1"/>
            </p:cNvSpPr>
            <p:nvPr/>
          </p:nvSpPr>
          <p:spPr bwMode="auto">
            <a:xfrm>
              <a:off x="4875" y="3448"/>
              <a:ext cx="635" cy="34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>
              <a:spAutoFit/>
            </a:bodyPr>
            <a:lstStyle/>
            <a:p>
              <a:pPr algn="ctr" eaLnBrk="0" hangingPunct="0">
                <a:defRPr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</a:rPr>
                <a:t>Improved</a:t>
              </a:r>
            </a:p>
            <a:p>
              <a:pPr algn="ctr" eaLnBrk="0" hangingPunct="0">
                <a:defRPr/>
              </a:pPr>
              <a:r>
                <a:rPr lang="en-US" sz="1400">
                  <a:solidFill>
                    <a:schemeClr val="bg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Tahoma" pitchFamily="34" charset="0"/>
                </a:rPr>
                <a:t>mesh</a:t>
              </a:r>
            </a:p>
          </p:txBody>
        </p:sp>
      </p:grpSp>
      <p:sp>
        <p:nvSpPr>
          <p:cNvPr id="96259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8100"/>
            <a:ext cx="7924800" cy="1104900"/>
          </a:xfrm>
        </p:spPr>
        <p:txBody>
          <a:bodyPr/>
          <a:lstStyle/>
          <a:p>
            <a:pPr eaLnBrk="1" hangingPunct="1"/>
            <a:r>
              <a:rPr lang="en-US" smtClean="0"/>
              <a:t>ITAPS Services:  Mesh Quality Improvement</a:t>
            </a:r>
          </a:p>
        </p:txBody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6172200" cy="5181600"/>
          </a:xfrm>
          <a:solidFill>
            <a:schemeClr val="bg1"/>
          </a:solidFill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en-US" sz="2400" smtClean="0"/>
              <a:t>In general, mesh size and quality affects</a:t>
            </a:r>
            <a:endParaRPr lang="en-US" sz="2800" smtClean="0"/>
          </a:p>
          <a:p>
            <a:pPr lvl="1" eaLnBrk="1" hangingPunct="1">
              <a:lnSpc>
                <a:spcPct val="110000"/>
              </a:lnSpc>
            </a:pPr>
            <a:r>
              <a:rPr lang="en-US" sz="2000" b="1" smtClean="0">
                <a:solidFill>
                  <a:srgbClr val="FF0000"/>
                </a:solidFill>
              </a:rPr>
              <a:t>Solution efficiency</a:t>
            </a:r>
            <a:r>
              <a:rPr lang="en-US" sz="2000" smtClean="0">
                <a:solidFill>
                  <a:srgbClr val="FF0000"/>
                </a:solidFill>
              </a:rPr>
              <a:t> </a:t>
            </a:r>
            <a:r>
              <a:rPr lang="en-US" sz="1800" smtClean="0"/>
              <a:t>(e.g. Axelsson, 1976; Fried 1972; Axelsson and Barker, 1984)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z="1800" smtClean="0"/>
              <a:t>Iterations grow as a function of N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z="1800" smtClean="0"/>
              <a:t>Iterations grow as a function of minimum angle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b="1" smtClean="0">
                <a:solidFill>
                  <a:srgbClr val="FF0000"/>
                </a:solidFill>
              </a:rPr>
              <a:t>Solution accuracy</a:t>
            </a:r>
            <a:endParaRPr lang="en-US" sz="2000" smtClean="0">
              <a:solidFill>
                <a:srgbClr val="FF0000"/>
              </a:solidFill>
            </a:endParaRPr>
          </a:p>
          <a:p>
            <a:pPr lvl="2" eaLnBrk="1" hangingPunct="1">
              <a:lnSpc>
                <a:spcPct val="110000"/>
              </a:lnSpc>
            </a:pPr>
            <a:r>
              <a:rPr lang="en-US" sz="1800" smtClean="0"/>
              <a:t>Solution from iterative solver is less accurate</a:t>
            </a:r>
          </a:p>
          <a:p>
            <a:pPr lvl="2" eaLnBrk="1" hangingPunct="1">
              <a:lnSpc>
                <a:spcPct val="110000"/>
              </a:lnSpc>
            </a:pPr>
            <a:r>
              <a:rPr lang="en-US" sz="1800" smtClean="0"/>
              <a:t>For isotropic fields, discretization error adversely affected by distorted elements (e.g. Babuska and Aziz, 1976)</a:t>
            </a:r>
          </a:p>
          <a:p>
            <a:pPr eaLnBrk="1" hangingPunct="1">
              <a:lnSpc>
                <a:spcPct val="110000"/>
              </a:lnSpc>
            </a:pPr>
            <a:r>
              <a:rPr lang="en-US" sz="2400" smtClean="0"/>
              <a:t>Understanding application solution characteristics is critical.</a:t>
            </a:r>
          </a:p>
          <a:p>
            <a:pPr lvl="1" eaLnBrk="1" hangingPunct="1">
              <a:lnSpc>
                <a:spcPct val="110000"/>
              </a:lnSpc>
            </a:pPr>
            <a:r>
              <a:rPr lang="en-US" sz="2000" smtClean="0"/>
              <a:t>Stretched elements are more accurate than equilateral elements for boundary layer flow.</a:t>
            </a:r>
            <a:endParaRPr lang="en-US" sz="24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6"/>
          <p:cNvGrpSpPr>
            <a:grpSpLocks/>
          </p:cNvGrpSpPr>
          <p:nvPr/>
        </p:nvGrpSpPr>
        <p:grpSpPr bwMode="auto">
          <a:xfrm>
            <a:off x="457200" y="1371600"/>
            <a:ext cx="3810000" cy="5029200"/>
            <a:chOff x="3168" y="960"/>
            <a:chExt cx="2400" cy="3168"/>
          </a:xfrm>
        </p:grpSpPr>
        <p:sp>
          <p:nvSpPr>
            <p:cNvPr id="97386" name="Rectangle 107"/>
            <p:cNvSpPr>
              <a:spLocks noChangeArrowheads="1"/>
            </p:cNvSpPr>
            <p:nvPr/>
          </p:nvSpPr>
          <p:spPr bwMode="auto">
            <a:xfrm>
              <a:off x="3168" y="1220"/>
              <a:ext cx="2400" cy="290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7387" name="Group 108"/>
            <p:cNvGrpSpPr>
              <a:grpSpLocks/>
            </p:cNvGrpSpPr>
            <p:nvPr/>
          </p:nvGrpSpPr>
          <p:grpSpPr bwMode="auto">
            <a:xfrm>
              <a:off x="3840" y="1351"/>
              <a:ext cx="1190" cy="2173"/>
              <a:chOff x="3724" y="1701"/>
              <a:chExt cx="1190" cy="2173"/>
            </a:xfrm>
          </p:grpSpPr>
          <p:sp>
            <p:nvSpPr>
              <p:cNvPr id="97390" name="Line 109"/>
              <p:cNvSpPr>
                <a:spLocks noChangeShapeType="1"/>
              </p:cNvSpPr>
              <p:nvPr/>
            </p:nvSpPr>
            <p:spPr bwMode="auto">
              <a:xfrm flipV="1">
                <a:off x="4359" y="2428"/>
                <a:ext cx="381" cy="209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91" name="Line 110"/>
              <p:cNvSpPr>
                <a:spLocks noChangeShapeType="1"/>
              </p:cNvSpPr>
              <p:nvPr/>
            </p:nvSpPr>
            <p:spPr bwMode="auto">
              <a:xfrm>
                <a:off x="3812" y="2451"/>
                <a:ext cx="469" cy="182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92" name="Line 111"/>
              <p:cNvSpPr>
                <a:spLocks noChangeShapeType="1"/>
              </p:cNvSpPr>
              <p:nvPr/>
            </p:nvSpPr>
            <p:spPr bwMode="auto">
              <a:xfrm flipH="1">
                <a:off x="3799" y="1971"/>
                <a:ext cx="244" cy="440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93" name="Line 112"/>
              <p:cNvSpPr>
                <a:spLocks noChangeShapeType="1"/>
              </p:cNvSpPr>
              <p:nvPr/>
            </p:nvSpPr>
            <p:spPr bwMode="auto">
              <a:xfrm>
                <a:off x="4065" y="1965"/>
                <a:ext cx="248" cy="644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94" name="Line 113"/>
              <p:cNvSpPr>
                <a:spLocks noChangeShapeType="1"/>
              </p:cNvSpPr>
              <p:nvPr/>
            </p:nvSpPr>
            <p:spPr bwMode="auto">
              <a:xfrm>
                <a:off x="4033" y="1937"/>
                <a:ext cx="700" cy="504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95" name="Line 114"/>
              <p:cNvSpPr>
                <a:spLocks noChangeShapeType="1"/>
              </p:cNvSpPr>
              <p:nvPr/>
            </p:nvSpPr>
            <p:spPr bwMode="auto">
              <a:xfrm>
                <a:off x="4412" y="1778"/>
                <a:ext cx="365" cy="108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96" name="Line 115"/>
              <p:cNvSpPr>
                <a:spLocks noChangeShapeType="1"/>
              </p:cNvSpPr>
              <p:nvPr/>
            </p:nvSpPr>
            <p:spPr bwMode="auto">
              <a:xfrm>
                <a:off x="4007" y="1733"/>
                <a:ext cx="58" cy="222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97" name="Line 116"/>
              <p:cNvSpPr>
                <a:spLocks noChangeShapeType="1"/>
              </p:cNvSpPr>
              <p:nvPr/>
            </p:nvSpPr>
            <p:spPr bwMode="auto">
              <a:xfrm>
                <a:off x="4033" y="1740"/>
                <a:ext cx="327" cy="17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98" name="Line 117"/>
              <p:cNvSpPr>
                <a:spLocks noChangeShapeType="1"/>
              </p:cNvSpPr>
              <p:nvPr/>
            </p:nvSpPr>
            <p:spPr bwMode="auto">
              <a:xfrm flipV="1">
                <a:off x="4046" y="1763"/>
                <a:ext cx="320" cy="197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99" name="Line 118"/>
              <p:cNvSpPr>
                <a:spLocks noChangeShapeType="1"/>
              </p:cNvSpPr>
              <p:nvPr/>
            </p:nvSpPr>
            <p:spPr bwMode="auto">
              <a:xfrm flipV="1">
                <a:off x="4755" y="1961"/>
                <a:ext cx="31" cy="441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00" name="Line 119"/>
              <p:cNvSpPr>
                <a:spLocks noChangeShapeType="1"/>
              </p:cNvSpPr>
              <p:nvPr/>
            </p:nvSpPr>
            <p:spPr bwMode="auto">
              <a:xfrm flipH="1" flipV="1">
                <a:off x="3745" y="1997"/>
                <a:ext cx="14" cy="374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01" name="Line 120"/>
              <p:cNvSpPr>
                <a:spLocks noChangeShapeType="1"/>
              </p:cNvSpPr>
              <p:nvPr/>
            </p:nvSpPr>
            <p:spPr bwMode="auto">
              <a:xfrm flipV="1">
                <a:off x="3731" y="1954"/>
                <a:ext cx="311" cy="6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02" name="Line 121"/>
              <p:cNvSpPr>
                <a:spLocks noChangeShapeType="1"/>
              </p:cNvSpPr>
              <p:nvPr/>
            </p:nvSpPr>
            <p:spPr bwMode="auto">
              <a:xfrm flipV="1">
                <a:off x="3777" y="1757"/>
                <a:ext cx="221" cy="191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03" name="Oval 122"/>
              <p:cNvSpPr>
                <a:spLocks noChangeArrowheads="1"/>
              </p:cNvSpPr>
              <p:nvPr/>
            </p:nvSpPr>
            <p:spPr bwMode="auto">
              <a:xfrm>
                <a:off x="3972" y="1701"/>
                <a:ext cx="75" cy="7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04" name="Oval 123"/>
              <p:cNvSpPr>
                <a:spLocks noChangeArrowheads="1"/>
              </p:cNvSpPr>
              <p:nvPr/>
            </p:nvSpPr>
            <p:spPr bwMode="auto">
              <a:xfrm>
                <a:off x="4281" y="2611"/>
                <a:ext cx="75" cy="7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05" name="Oval 124"/>
              <p:cNvSpPr>
                <a:spLocks noChangeArrowheads="1"/>
              </p:cNvSpPr>
              <p:nvPr/>
            </p:nvSpPr>
            <p:spPr bwMode="auto">
              <a:xfrm>
                <a:off x="3724" y="1946"/>
                <a:ext cx="75" cy="7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06" name="Oval 125"/>
              <p:cNvSpPr>
                <a:spLocks noChangeArrowheads="1"/>
              </p:cNvSpPr>
              <p:nvPr/>
            </p:nvSpPr>
            <p:spPr bwMode="auto">
              <a:xfrm>
                <a:off x="3743" y="2378"/>
                <a:ext cx="75" cy="7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07" name="Oval 126"/>
              <p:cNvSpPr>
                <a:spLocks noChangeArrowheads="1"/>
              </p:cNvSpPr>
              <p:nvPr/>
            </p:nvSpPr>
            <p:spPr bwMode="auto">
              <a:xfrm>
                <a:off x="4692" y="2397"/>
                <a:ext cx="75" cy="7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08" name="Line 127"/>
              <p:cNvSpPr>
                <a:spLocks noChangeShapeType="1"/>
              </p:cNvSpPr>
              <p:nvPr/>
            </p:nvSpPr>
            <p:spPr bwMode="auto">
              <a:xfrm flipV="1">
                <a:off x="4055" y="1891"/>
                <a:ext cx="744" cy="68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09" name="Oval 128"/>
              <p:cNvSpPr>
                <a:spLocks noChangeArrowheads="1"/>
              </p:cNvSpPr>
              <p:nvPr/>
            </p:nvSpPr>
            <p:spPr bwMode="auto">
              <a:xfrm>
                <a:off x="4340" y="1723"/>
                <a:ext cx="75" cy="7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10" name="Oval 129"/>
              <p:cNvSpPr>
                <a:spLocks noChangeArrowheads="1"/>
              </p:cNvSpPr>
              <p:nvPr/>
            </p:nvSpPr>
            <p:spPr bwMode="auto">
              <a:xfrm>
                <a:off x="4767" y="1869"/>
                <a:ext cx="75" cy="7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11" name="Oval 130"/>
              <p:cNvSpPr>
                <a:spLocks noChangeArrowheads="1"/>
              </p:cNvSpPr>
              <p:nvPr/>
            </p:nvSpPr>
            <p:spPr bwMode="auto">
              <a:xfrm>
                <a:off x="4020" y="1920"/>
                <a:ext cx="75" cy="7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12" name="Line 131"/>
              <p:cNvSpPr>
                <a:spLocks noChangeShapeType="1"/>
              </p:cNvSpPr>
              <p:nvPr/>
            </p:nvSpPr>
            <p:spPr bwMode="auto">
              <a:xfrm flipV="1">
                <a:off x="4431" y="3616"/>
                <a:ext cx="381" cy="209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13" name="Line 132"/>
              <p:cNvSpPr>
                <a:spLocks noChangeShapeType="1"/>
              </p:cNvSpPr>
              <p:nvPr/>
            </p:nvSpPr>
            <p:spPr bwMode="auto">
              <a:xfrm>
                <a:off x="3884" y="3639"/>
                <a:ext cx="469" cy="182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14" name="Line 133"/>
              <p:cNvSpPr>
                <a:spLocks noChangeShapeType="1"/>
              </p:cNvSpPr>
              <p:nvPr/>
            </p:nvSpPr>
            <p:spPr bwMode="auto">
              <a:xfrm flipH="1">
                <a:off x="3871" y="3351"/>
                <a:ext cx="454" cy="248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15" name="Line 134"/>
              <p:cNvSpPr>
                <a:spLocks noChangeShapeType="1"/>
              </p:cNvSpPr>
              <p:nvPr/>
            </p:nvSpPr>
            <p:spPr bwMode="auto">
              <a:xfrm>
                <a:off x="4329" y="3351"/>
                <a:ext cx="56" cy="446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16" name="Line 135"/>
              <p:cNvSpPr>
                <a:spLocks noChangeShapeType="1"/>
              </p:cNvSpPr>
              <p:nvPr/>
            </p:nvSpPr>
            <p:spPr bwMode="auto">
              <a:xfrm>
                <a:off x="4357" y="3359"/>
                <a:ext cx="448" cy="270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17" name="Line 136"/>
              <p:cNvSpPr>
                <a:spLocks noChangeShapeType="1"/>
              </p:cNvSpPr>
              <p:nvPr/>
            </p:nvSpPr>
            <p:spPr bwMode="auto">
              <a:xfrm>
                <a:off x="4484" y="2966"/>
                <a:ext cx="365" cy="108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18" name="Line 137"/>
              <p:cNvSpPr>
                <a:spLocks noChangeShapeType="1"/>
              </p:cNvSpPr>
              <p:nvPr/>
            </p:nvSpPr>
            <p:spPr bwMode="auto">
              <a:xfrm>
                <a:off x="4079" y="2921"/>
                <a:ext cx="244" cy="414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19" name="Line 138"/>
              <p:cNvSpPr>
                <a:spLocks noChangeShapeType="1"/>
              </p:cNvSpPr>
              <p:nvPr/>
            </p:nvSpPr>
            <p:spPr bwMode="auto">
              <a:xfrm>
                <a:off x="4105" y="2928"/>
                <a:ext cx="327" cy="17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20" name="Line 139"/>
              <p:cNvSpPr>
                <a:spLocks noChangeShapeType="1"/>
              </p:cNvSpPr>
              <p:nvPr/>
            </p:nvSpPr>
            <p:spPr bwMode="auto">
              <a:xfrm flipV="1">
                <a:off x="4340" y="2951"/>
                <a:ext cx="98" cy="395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21" name="Line 140"/>
              <p:cNvSpPr>
                <a:spLocks noChangeShapeType="1"/>
              </p:cNvSpPr>
              <p:nvPr/>
            </p:nvSpPr>
            <p:spPr bwMode="auto">
              <a:xfrm flipV="1">
                <a:off x="4827" y="3149"/>
                <a:ext cx="31" cy="441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22" name="Line 141"/>
              <p:cNvSpPr>
                <a:spLocks noChangeShapeType="1"/>
              </p:cNvSpPr>
              <p:nvPr/>
            </p:nvSpPr>
            <p:spPr bwMode="auto">
              <a:xfrm flipH="1" flipV="1">
                <a:off x="3817" y="3185"/>
                <a:ext cx="14" cy="374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23" name="Line 142"/>
              <p:cNvSpPr>
                <a:spLocks noChangeShapeType="1"/>
              </p:cNvSpPr>
              <p:nvPr/>
            </p:nvSpPr>
            <p:spPr bwMode="auto">
              <a:xfrm>
                <a:off x="3803" y="3148"/>
                <a:ext cx="509" cy="192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24" name="Line 143"/>
              <p:cNvSpPr>
                <a:spLocks noChangeShapeType="1"/>
              </p:cNvSpPr>
              <p:nvPr/>
            </p:nvSpPr>
            <p:spPr bwMode="auto">
              <a:xfrm flipV="1">
                <a:off x="3849" y="2945"/>
                <a:ext cx="221" cy="191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25" name="Oval 144"/>
              <p:cNvSpPr>
                <a:spLocks noChangeArrowheads="1"/>
              </p:cNvSpPr>
              <p:nvPr/>
            </p:nvSpPr>
            <p:spPr bwMode="auto">
              <a:xfrm>
                <a:off x="4044" y="2889"/>
                <a:ext cx="75" cy="7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26" name="Oval 145"/>
              <p:cNvSpPr>
                <a:spLocks noChangeArrowheads="1"/>
              </p:cNvSpPr>
              <p:nvPr/>
            </p:nvSpPr>
            <p:spPr bwMode="auto">
              <a:xfrm>
                <a:off x="4353" y="3799"/>
                <a:ext cx="75" cy="7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27" name="Oval 146"/>
              <p:cNvSpPr>
                <a:spLocks noChangeArrowheads="1"/>
              </p:cNvSpPr>
              <p:nvPr/>
            </p:nvSpPr>
            <p:spPr bwMode="auto">
              <a:xfrm>
                <a:off x="3796" y="3134"/>
                <a:ext cx="75" cy="7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28" name="Oval 147"/>
              <p:cNvSpPr>
                <a:spLocks noChangeArrowheads="1"/>
              </p:cNvSpPr>
              <p:nvPr/>
            </p:nvSpPr>
            <p:spPr bwMode="auto">
              <a:xfrm>
                <a:off x="3815" y="3566"/>
                <a:ext cx="75" cy="7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29" name="Oval 148"/>
              <p:cNvSpPr>
                <a:spLocks noChangeArrowheads="1"/>
              </p:cNvSpPr>
              <p:nvPr/>
            </p:nvSpPr>
            <p:spPr bwMode="auto">
              <a:xfrm>
                <a:off x="4764" y="3585"/>
                <a:ext cx="75" cy="7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30" name="Line 149"/>
              <p:cNvSpPr>
                <a:spLocks noChangeShapeType="1"/>
              </p:cNvSpPr>
              <p:nvPr/>
            </p:nvSpPr>
            <p:spPr bwMode="auto">
              <a:xfrm flipV="1">
                <a:off x="4343" y="3079"/>
                <a:ext cx="528" cy="260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31" name="Oval 150"/>
              <p:cNvSpPr>
                <a:spLocks noChangeArrowheads="1"/>
              </p:cNvSpPr>
              <p:nvPr/>
            </p:nvSpPr>
            <p:spPr bwMode="auto">
              <a:xfrm>
                <a:off x="4412" y="2911"/>
                <a:ext cx="75" cy="7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32" name="Oval 151"/>
              <p:cNvSpPr>
                <a:spLocks noChangeArrowheads="1"/>
              </p:cNvSpPr>
              <p:nvPr/>
            </p:nvSpPr>
            <p:spPr bwMode="auto">
              <a:xfrm>
                <a:off x="4839" y="3057"/>
                <a:ext cx="75" cy="7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433" name="Oval 152"/>
              <p:cNvSpPr>
                <a:spLocks noChangeArrowheads="1"/>
              </p:cNvSpPr>
              <p:nvPr/>
            </p:nvSpPr>
            <p:spPr bwMode="auto">
              <a:xfrm>
                <a:off x="4284" y="3300"/>
                <a:ext cx="75" cy="75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7388" name="Text Box 153"/>
            <p:cNvSpPr txBox="1">
              <a:spLocks noChangeArrowheads="1"/>
            </p:cNvSpPr>
            <p:nvPr/>
          </p:nvSpPr>
          <p:spPr bwMode="auto">
            <a:xfrm>
              <a:off x="3168" y="960"/>
              <a:ext cx="1295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Arial" charset="0"/>
                </a:rPr>
                <a:t>Node Movement</a:t>
              </a:r>
            </a:p>
          </p:txBody>
        </p:sp>
        <p:sp>
          <p:nvSpPr>
            <p:cNvPr id="97389" name="Text Box 154"/>
            <p:cNvSpPr txBox="1">
              <a:spLocks noChangeArrowheads="1"/>
            </p:cNvSpPr>
            <p:nvPr/>
          </p:nvSpPr>
          <p:spPr bwMode="auto">
            <a:xfrm>
              <a:off x="3411" y="3600"/>
              <a:ext cx="1965" cy="44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Arial" charset="0"/>
                </a:rPr>
                <a:t>Moving grid points without</a:t>
              </a:r>
            </a:p>
            <a:p>
              <a:r>
                <a:rPr lang="en-US" sz="2000">
                  <a:latin typeface="Arial" charset="0"/>
                </a:rPr>
                <a:t>changing mesh topology</a:t>
              </a:r>
            </a:p>
          </p:txBody>
        </p:sp>
      </p:grpSp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47700"/>
            <a:ext cx="6867525" cy="419100"/>
          </a:xfrm>
        </p:spPr>
        <p:txBody>
          <a:bodyPr/>
          <a:lstStyle/>
          <a:p>
            <a:pPr eaLnBrk="1" hangingPunct="1"/>
            <a:r>
              <a:rPr lang="en-US" sz="2800" smtClean="0"/>
              <a:t>There are three primary techniques for improving the quality of existing meshes.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787650" y="1454150"/>
            <a:ext cx="3962400" cy="5051425"/>
            <a:chOff x="864" y="850"/>
            <a:chExt cx="2496" cy="3182"/>
          </a:xfrm>
        </p:grpSpPr>
        <p:sp>
          <p:nvSpPr>
            <p:cNvPr id="97311" name="Rectangle 4"/>
            <p:cNvSpPr>
              <a:spLocks noChangeArrowheads="1"/>
            </p:cNvSpPr>
            <p:nvPr/>
          </p:nvSpPr>
          <p:spPr bwMode="auto">
            <a:xfrm>
              <a:off x="864" y="1104"/>
              <a:ext cx="2496" cy="292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97312" name="Group 5"/>
            <p:cNvGrpSpPr>
              <a:grpSpLocks/>
            </p:cNvGrpSpPr>
            <p:nvPr/>
          </p:nvGrpSpPr>
          <p:grpSpPr bwMode="auto">
            <a:xfrm>
              <a:off x="960" y="1170"/>
              <a:ext cx="2242" cy="2301"/>
              <a:chOff x="3356" y="1704"/>
              <a:chExt cx="2242" cy="2301"/>
            </a:xfrm>
          </p:grpSpPr>
          <p:sp>
            <p:nvSpPr>
              <p:cNvPr id="97315" name="Line 6"/>
              <p:cNvSpPr>
                <a:spLocks noChangeShapeType="1"/>
              </p:cNvSpPr>
              <p:nvPr/>
            </p:nvSpPr>
            <p:spPr bwMode="auto">
              <a:xfrm>
                <a:off x="3984" y="3252"/>
                <a:ext cx="480" cy="480"/>
              </a:xfrm>
              <a:prstGeom prst="line">
                <a:avLst/>
              </a:prstGeom>
              <a:noFill/>
              <a:ln w="28575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16" name="Line 7"/>
              <p:cNvSpPr>
                <a:spLocks noChangeShapeType="1"/>
              </p:cNvSpPr>
              <p:nvPr/>
            </p:nvSpPr>
            <p:spPr bwMode="auto">
              <a:xfrm flipV="1">
                <a:off x="3984" y="3732"/>
                <a:ext cx="480" cy="240"/>
              </a:xfrm>
              <a:prstGeom prst="line">
                <a:avLst/>
              </a:prstGeom>
              <a:noFill/>
              <a:ln w="28575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17" name="Line 8"/>
              <p:cNvSpPr>
                <a:spLocks noChangeShapeType="1"/>
              </p:cNvSpPr>
              <p:nvPr/>
            </p:nvSpPr>
            <p:spPr bwMode="auto">
              <a:xfrm flipH="1" flipV="1">
                <a:off x="3840" y="3636"/>
                <a:ext cx="576" cy="96"/>
              </a:xfrm>
              <a:prstGeom prst="line">
                <a:avLst/>
              </a:prstGeom>
              <a:noFill/>
              <a:ln w="28575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18" name="Line 9"/>
              <p:cNvSpPr>
                <a:spLocks noChangeShapeType="1"/>
              </p:cNvSpPr>
              <p:nvPr/>
            </p:nvSpPr>
            <p:spPr bwMode="auto">
              <a:xfrm flipV="1">
                <a:off x="3552" y="3256"/>
                <a:ext cx="444" cy="524"/>
              </a:xfrm>
              <a:prstGeom prst="line">
                <a:avLst/>
              </a:prstGeom>
              <a:noFill/>
              <a:ln w="28575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19" name="Line 10"/>
              <p:cNvSpPr>
                <a:spLocks noChangeShapeType="1"/>
              </p:cNvSpPr>
              <p:nvPr/>
            </p:nvSpPr>
            <p:spPr bwMode="auto">
              <a:xfrm>
                <a:off x="3552" y="3780"/>
                <a:ext cx="432" cy="192"/>
              </a:xfrm>
              <a:prstGeom prst="line">
                <a:avLst/>
              </a:prstGeom>
              <a:noFill/>
              <a:ln w="28575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20" name="Line 11"/>
              <p:cNvSpPr>
                <a:spLocks noChangeShapeType="1"/>
              </p:cNvSpPr>
              <p:nvPr/>
            </p:nvSpPr>
            <p:spPr bwMode="auto">
              <a:xfrm flipH="1">
                <a:off x="3552" y="3732"/>
                <a:ext cx="864" cy="48"/>
              </a:xfrm>
              <a:prstGeom prst="line">
                <a:avLst/>
              </a:prstGeom>
              <a:noFill/>
              <a:ln w="28575">
                <a:solidFill>
                  <a:srgbClr val="61F56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21" name="Line 12"/>
              <p:cNvSpPr>
                <a:spLocks noChangeShapeType="1"/>
              </p:cNvSpPr>
              <p:nvPr/>
            </p:nvSpPr>
            <p:spPr bwMode="auto">
              <a:xfrm flipH="1" flipV="1">
                <a:off x="3984" y="3252"/>
                <a:ext cx="0" cy="720"/>
              </a:xfrm>
              <a:prstGeom prst="line">
                <a:avLst/>
              </a:prstGeom>
              <a:noFill/>
              <a:ln w="28575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22" name="Line 13"/>
              <p:cNvSpPr>
                <a:spLocks noChangeShapeType="1"/>
              </p:cNvSpPr>
              <p:nvPr/>
            </p:nvSpPr>
            <p:spPr bwMode="auto">
              <a:xfrm flipV="1">
                <a:off x="3840" y="3252"/>
                <a:ext cx="144" cy="384"/>
              </a:xfrm>
              <a:prstGeom prst="line">
                <a:avLst/>
              </a:prstGeom>
              <a:noFill/>
              <a:ln w="28575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23" name="Line 14"/>
              <p:cNvSpPr>
                <a:spLocks noChangeShapeType="1"/>
              </p:cNvSpPr>
              <p:nvPr/>
            </p:nvSpPr>
            <p:spPr bwMode="auto">
              <a:xfrm flipH="1">
                <a:off x="3552" y="3636"/>
                <a:ext cx="288" cy="144"/>
              </a:xfrm>
              <a:prstGeom prst="line">
                <a:avLst/>
              </a:prstGeom>
              <a:noFill/>
              <a:ln w="28575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24" name="Line 15"/>
              <p:cNvSpPr>
                <a:spLocks noChangeShapeType="1"/>
              </p:cNvSpPr>
              <p:nvPr/>
            </p:nvSpPr>
            <p:spPr bwMode="auto">
              <a:xfrm>
                <a:off x="5088" y="3204"/>
                <a:ext cx="480" cy="480"/>
              </a:xfrm>
              <a:prstGeom prst="line">
                <a:avLst/>
              </a:prstGeom>
              <a:noFill/>
              <a:ln w="28575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25" name="Line 16"/>
              <p:cNvSpPr>
                <a:spLocks noChangeShapeType="1"/>
              </p:cNvSpPr>
              <p:nvPr/>
            </p:nvSpPr>
            <p:spPr bwMode="auto">
              <a:xfrm flipV="1">
                <a:off x="5088" y="3684"/>
                <a:ext cx="480" cy="240"/>
              </a:xfrm>
              <a:prstGeom prst="line">
                <a:avLst/>
              </a:prstGeom>
              <a:noFill/>
              <a:ln w="28575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26" name="Line 17"/>
              <p:cNvSpPr>
                <a:spLocks noChangeShapeType="1"/>
              </p:cNvSpPr>
              <p:nvPr/>
            </p:nvSpPr>
            <p:spPr bwMode="auto">
              <a:xfrm flipH="1" flipV="1">
                <a:off x="4944" y="3588"/>
                <a:ext cx="576" cy="96"/>
              </a:xfrm>
              <a:prstGeom prst="line">
                <a:avLst/>
              </a:prstGeom>
              <a:noFill/>
              <a:ln w="28575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27" name="Line 18"/>
              <p:cNvSpPr>
                <a:spLocks noChangeShapeType="1"/>
              </p:cNvSpPr>
              <p:nvPr/>
            </p:nvSpPr>
            <p:spPr bwMode="auto">
              <a:xfrm flipV="1">
                <a:off x="4656" y="3208"/>
                <a:ext cx="444" cy="524"/>
              </a:xfrm>
              <a:prstGeom prst="line">
                <a:avLst/>
              </a:prstGeom>
              <a:noFill/>
              <a:ln w="28575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28" name="Line 19"/>
              <p:cNvSpPr>
                <a:spLocks noChangeShapeType="1"/>
              </p:cNvSpPr>
              <p:nvPr/>
            </p:nvSpPr>
            <p:spPr bwMode="auto">
              <a:xfrm>
                <a:off x="4656" y="3732"/>
                <a:ext cx="432" cy="192"/>
              </a:xfrm>
              <a:prstGeom prst="line">
                <a:avLst/>
              </a:prstGeom>
              <a:noFill/>
              <a:ln w="28575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29" name="Line 20"/>
              <p:cNvSpPr>
                <a:spLocks noChangeShapeType="1"/>
              </p:cNvSpPr>
              <p:nvPr/>
            </p:nvSpPr>
            <p:spPr bwMode="auto">
              <a:xfrm flipH="1" flipV="1">
                <a:off x="4944" y="3588"/>
                <a:ext cx="144" cy="336"/>
              </a:xfrm>
              <a:prstGeom prst="line">
                <a:avLst/>
              </a:prstGeom>
              <a:noFill/>
              <a:ln w="28575">
                <a:solidFill>
                  <a:srgbClr val="61F561"/>
                </a:solidFill>
                <a:prstDash val="dash"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30" name="Line 21"/>
              <p:cNvSpPr>
                <a:spLocks noChangeShapeType="1"/>
              </p:cNvSpPr>
              <p:nvPr/>
            </p:nvSpPr>
            <p:spPr bwMode="auto">
              <a:xfrm flipH="1" flipV="1">
                <a:off x="5088" y="3204"/>
                <a:ext cx="0" cy="720"/>
              </a:xfrm>
              <a:prstGeom prst="line">
                <a:avLst/>
              </a:prstGeom>
              <a:noFill/>
              <a:ln w="28575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31" name="Line 22"/>
              <p:cNvSpPr>
                <a:spLocks noChangeShapeType="1"/>
              </p:cNvSpPr>
              <p:nvPr/>
            </p:nvSpPr>
            <p:spPr bwMode="auto">
              <a:xfrm flipV="1">
                <a:off x="4944" y="3204"/>
                <a:ext cx="144" cy="384"/>
              </a:xfrm>
              <a:prstGeom prst="line">
                <a:avLst/>
              </a:prstGeom>
              <a:noFill/>
              <a:ln w="28575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32" name="Line 23"/>
              <p:cNvSpPr>
                <a:spLocks noChangeShapeType="1"/>
              </p:cNvSpPr>
              <p:nvPr/>
            </p:nvSpPr>
            <p:spPr bwMode="auto">
              <a:xfrm flipH="1">
                <a:off x="4656" y="3588"/>
                <a:ext cx="288" cy="144"/>
              </a:xfrm>
              <a:prstGeom prst="line">
                <a:avLst/>
              </a:prstGeom>
              <a:noFill/>
              <a:ln w="28575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33" name="Line 24"/>
              <p:cNvSpPr>
                <a:spLocks noChangeShapeType="1"/>
              </p:cNvSpPr>
              <p:nvPr/>
            </p:nvSpPr>
            <p:spPr bwMode="auto">
              <a:xfrm>
                <a:off x="3876" y="1758"/>
                <a:ext cx="501" cy="370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34" name="Line 25"/>
              <p:cNvSpPr>
                <a:spLocks noChangeShapeType="1"/>
              </p:cNvSpPr>
              <p:nvPr/>
            </p:nvSpPr>
            <p:spPr bwMode="auto">
              <a:xfrm flipV="1">
                <a:off x="3803" y="2124"/>
                <a:ext cx="585" cy="358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35" name="Line 26"/>
              <p:cNvSpPr>
                <a:spLocks noChangeShapeType="1"/>
              </p:cNvSpPr>
              <p:nvPr/>
            </p:nvSpPr>
            <p:spPr bwMode="auto">
              <a:xfrm>
                <a:off x="4175" y="1846"/>
                <a:ext cx="206" cy="280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36" name="Line 27"/>
              <p:cNvSpPr>
                <a:spLocks noChangeShapeType="1"/>
              </p:cNvSpPr>
              <p:nvPr/>
            </p:nvSpPr>
            <p:spPr bwMode="auto">
              <a:xfrm flipH="1" flipV="1">
                <a:off x="3388" y="2097"/>
                <a:ext cx="416" cy="384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37" name="Line 28"/>
              <p:cNvSpPr>
                <a:spLocks noChangeShapeType="1"/>
              </p:cNvSpPr>
              <p:nvPr/>
            </p:nvSpPr>
            <p:spPr bwMode="auto">
              <a:xfrm flipV="1">
                <a:off x="3399" y="1752"/>
                <a:ext cx="463" cy="340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38" name="Oval 29"/>
              <p:cNvSpPr>
                <a:spLocks noChangeArrowheads="1"/>
              </p:cNvSpPr>
              <p:nvPr/>
            </p:nvSpPr>
            <p:spPr bwMode="auto">
              <a:xfrm>
                <a:off x="3767" y="2452"/>
                <a:ext cx="61" cy="5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39" name="Line 30"/>
              <p:cNvSpPr>
                <a:spLocks noChangeShapeType="1"/>
              </p:cNvSpPr>
              <p:nvPr/>
            </p:nvSpPr>
            <p:spPr bwMode="auto">
              <a:xfrm>
                <a:off x="3871" y="1757"/>
                <a:ext cx="302" cy="84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40" name="Line 31"/>
              <p:cNvSpPr>
                <a:spLocks noChangeShapeType="1"/>
              </p:cNvSpPr>
              <p:nvPr/>
            </p:nvSpPr>
            <p:spPr bwMode="auto">
              <a:xfrm>
                <a:off x="3385" y="2096"/>
                <a:ext cx="988" cy="30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41" name="Oval 32"/>
              <p:cNvSpPr>
                <a:spLocks noChangeArrowheads="1"/>
              </p:cNvSpPr>
              <p:nvPr/>
            </p:nvSpPr>
            <p:spPr bwMode="auto">
              <a:xfrm>
                <a:off x="3831" y="1725"/>
                <a:ext cx="60" cy="5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42" name="Oval 33"/>
              <p:cNvSpPr>
                <a:spLocks noChangeArrowheads="1"/>
              </p:cNvSpPr>
              <p:nvPr/>
            </p:nvSpPr>
            <p:spPr bwMode="auto">
              <a:xfrm>
                <a:off x="3356" y="2069"/>
                <a:ext cx="60" cy="5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43" name="Oval 34"/>
              <p:cNvSpPr>
                <a:spLocks noChangeArrowheads="1"/>
              </p:cNvSpPr>
              <p:nvPr/>
            </p:nvSpPr>
            <p:spPr bwMode="auto">
              <a:xfrm>
                <a:off x="4341" y="2104"/>
                <a:ext cx="60" cy="5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44" name="Oval 35"/>
              <p:cNvSpPr>
                <a:spLocks noChangeArrowheads="1"/>
              </p:cNvSpPr>
              <p:nvPr/>
            </p:nvSpPr>
            <p:spPr bwMode="auto">
              <a:xfrm>
                <a:off x="4145" y="1819"/>
                <a:ext cx="61" cy="5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45" name="Text Box 36"/>
              <p:cNvSpPr txBox="1">
                <a:spLocks noChangeArrowheads="1"/>
              </p:cNvSpPr>
              <p:nvPr/>
            </p:nvSpPr>
            <p:spPr bwMode="auto">
              <a:xfrm>
                <a:off x="3765" y="2050"/>
                <a:ext cx="187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i="1">
                    <a:solidFill>
                      <a:srgbClr val="FF66CC"/>
                    </a:solidFill>
                  </a:rPr>
                  <a:t>e</a:t>
                </a:r>
                <a:endParaRPr lang="en-US" sz="2400" i="1"/>
              </a:p>
            </p:txBody>
          </p:sp>
          <p:sp>
            <p:nvSpPr>
              <p:cNvPr id="97346" name="Text Box 37"/>
              <p:cNvSpPr txBox="1">
                <a:spLocks noChangeArrowheads="1"/>
              </p:cNvSpPr>
              <p:nvPr/>
            </p:nvSpPr>
            <p:spPr bwMode="auto">
              <a:xfrm>
                <a:off x="3885" y="1825"/>
                <a:ext cx="169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i="1">
                    <a:solidFill>
                      <a:srgbClr val="FF66CC"/>
                    </a:solidFill>
                  </a:rPr>
                  <a:t>f</a:t>
                </a:r>
                <a:endParaRPr lang="en-US" sz="2000" i="1"/>
              </a:p>
            </p:txBody>
          </p:sp>
          <p:grpSp>
            <p:nvGrpSpPr>
              <p:cNvPr id="97347" name="Group 38"/>
              <p:cNvGrpSpPr>
                <a:grpSpLocks/>
              </p:cNvGrpSpPr>
              <p:nvPr/>
            </p:nvGrpSpPr>
            <p:grpSpPr bwMode="auto">
              <a:xfrm>
                <a:off x="4577" y="1704"/>
                <a:ext cx="1021" cy="787"/>
                <a:chOff x="4145" y="2448"/>
                <a:chExt cx="1021" cy="787"/>
              </a:xfrm>
            </p:grpSpPr>
            <p:sp>
              <p:nvSpPr>
                <p:cNvPr id="97372" name="Line 39"/>
                <p:cNvSpPr>
                  <a:spLocks noChangeShapeType="1"/>
                </p:cNvSpPr>
                <p:nvPr/>
              </p:nvSpPr>
              <p:spPr bwMode="auto">
                <a:xfrm flipV="1">
                  <a:off x="4182" y="2578"/>
                  <a:ext cx="768" cy="259"/>
                </a:xfrm>
                <a:prstGeom prst="line">
                  <a:avLst/>
                </a:prstGeom>
                <a:noFill/>
                <a:ln w="28575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373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4583" y="2854"/>
                  <a:ext cx="570" cy="358"/>
                </a:xfrm>
                <a:prstGeom prst="line">
                  <a:avLst/>
                </a:prstGeom>
                <a:noFill/>
                <a:ln w="28575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374" name="Line 41"/>
                <p:cNvSpPr>
                  <a:spLocks noChangeShapeType="1"/>
                </p:cNvSpPr>
                <p:nvPr/>
              </p:nvSpPr>
              <p:spPr bwMode="auto">
                <a:xfrm>
                  <a:off x="4945" y="2576"/>
                  <a:ext cx="201" cy="280"/>
                </a:xfrm>
                <a:prstGeom prst="line">
                  <a:avLst/>
                </a:prstGeom>
                <a:noFill/>
                <a:ln w="28575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375" name="Line 42"/>
                <p:cNvSpPr>
                  <a:spLocks noChangeShapeType="1"/>
                </p:cNvSpPr>
                <p:nvPr/>
              </p:nvSpPr>
              <p:spPr bwMode="auto">
                <a:xfrm flipH="1" flipV="1">
                  <a:off x="4176" y="2827"/>
                  <a:ext cx="407" cy="384"/>
                </a:xfrm>
                <a:prstGeom prst="line">
                  <a:avLst/>
                </a:prstGeom>
                <a:noFill/>
                <a:ln w="28575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376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4187" y="2482"/>
                  <a:ext cx="452" cy="340"/>
                </a:xfrm>
                <a:prstGeom prst="line">
                  <a:avLst/>
                </a:prstGeom>
                <a:noFill/>
                <a:ln w="28575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377" name="Oval 44"/>
                <p:cNvSpPr>
                  <a:spLocks noChangeArrowheads="1"/>
                </p:cNvSpPr>
                <p:nvPr/>
              </p:nvSpPr>
              <p:spPr bwMode="auto">
                <a:xfrm>
                  <a:off x="4547" y="3182"/>
                  <a:ext cx="59" cy="53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378" name="Line 45"/>
                <p:cNvSpPr>
                  <a:spLocks noChangeShapeType="1"/>
                </p:cNvSpPr>
                <p:nvPr/>
              </p:nvSpPr>
              <p:spPr bwMode="auto">
                <a:xfrm>
                  <a:off x="4648" y="2487"/>
                  <a:ext cx="295" cy="84"/>
                </a:xfrm>
                <a:prstGeom prst="line">
                  <a:avLst/>
                </a:prstGeom>
                <a:noFill/>
                <a:ln w="28575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379" name="Line 46"/>
                <p:cNvSpPr>
                  <a:spLocks noChangeShapeType="1"/>
                </p:cNvSpPr>
                <p:nvPr/>
              </p:nvSpPr>
              <p:spPr bwMode="auto">
                <a:xfrm>
                  <a:off x="4173" y="2826"/>
                  <a:ext cx="966" cy="30"/>
                </a:xfrm>
                <a:prstGeom prst="line">
                  <a:avLst/>
                </a:prstGeom>
                <a:noFill/>
                <a:ln w="28575">
                  <a:solidFill>
                    <a:srgbClr val="66FF66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380" name="Oval 47"/>
                <p:cNvSpPr>
                  <a:spLocks noChangeArrowheads="1"/>
                </p:cNvSpPr>
                <p:nvPr/>
              </p:nvSpPr>
              <p:spPr bwMode="auto">
                <a:xfrm>
                  <a:off x="4609" y="2455"/>
                  <a:ext cx="59" cy="53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381" name="Oval 48"/>
                <p:cNvSpPr>
                  <a:spLocks noChangeArrowheads="1"/>
                </p:cNvSpPr>
                <p:nvPr/>
              </p:nvSpPr>
              <p:spPr bwMode="auto">
                <a:xfrm>
                  <a:off x="4145" y="2799"/>
                  <a:ext cx="59" cy="53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382" name="Oval 49"/>
                <p:cNvSpPr>
                  <a:spLocks noChangeArrowheads="1"/>
                </p:cNvSpPr>
                <p:nvPr/>
              </p:nvSpPr>
              <p:spPr bwMode="auto">
                <a:xfrm>
                  <a:off x="5107" y="2834"/>
                  <a:ext cx="59" cy="53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383" name="Oval 50"/>
                <p:cNvSpPr>
                  <a:spLocks noChangeArrowheads="1"/>
                </p:cNvSpPr>
                <p:nvPr/>
              </p:nvSpPr>
              <p:spPr bwMode="auto">
                <a:xfrm>
                  <a:off x="4916" y="2549"/>
                  <a:ext cx="59" cy="53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7384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4564" y="2792"/>
                  <a:ext cx="187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>
                      <a:solidFill>
                        <a:srgbClr val="FF66CC"/>
                      </a:solidFill>
                    </a:rPr>
                    <a:t>e</a:t>
                  </a:r>
                  <a:endParaRPr lang="en-US" sz="2000" i="1"/>
                </a:p>
              </p:txBody>
            </p:sp>
            <p:sp>
              <p:nvSpPr>
                <p:cNvPr id="97385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4557" y="2448"/>
                  <a:ext cx="169" cy="250"/>
                </a:xfrm>
                <a:prstGeom prst="rect">
                  <a:avLst/>
                </a:prstGeom>
                <a:noFill/>
                <a:ln w="12700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sz="2000" i="1">
                      <a:solidFill>
                        <a:srgbClr val="FF66CC"/>
                      </a:solidFill>
                    </a:rPr>
                    <a:t>f</a:t>
                  </a:r>
                  <a:endParaRPr lang="en-US" sz="2000" i="1"/>
                </a:p>
              </p:txBody>
            </p:sp>
          </p:grpSp>
          <p:sp>
            <p:nvSpPr>
              <p:cNvPr id="97348" name="Oval 53"/>
              <p:cNvSpPr>
                <a:spLocks noChangeArrowheads="1"/>
              </p:cNvSpPr>
              <p:nvPr/>
            </p:nvSpPr>
            <p:spPr bwMode="auto">
              <a:xfrm>
                <a:off x="3947" y="3232"/>
                <a:ext cx="61" cy="5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49" name="Oval 54"/>
              <p:cNvSpPr>
                <a:spLocks noChangeArrowheads="1"/>
              </p:cNvSpPr>
              <p:nvPr/>
            </p:nvSpPr>
            <p:spPr bwMode="auto">
              <a:xfrm>
                <a:off x="3827" y="3604"/>
                <a:ext cx="61" cy="5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50" name="Oval 55"/>
              <p:cNvSpPr>
                <a:spLocks noChangeArrowheads="1"/>
              </p:cNvSpPr>
              <p:nvPr/>
            </p:nvSpPr>
            <p:spPr bwMode="auto">
              <a:xfrm>
                <a:off x="3515" y="3748"/>
                <a:ext cx="61" cy="5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51" name="Oval 56"/>
              <p:cNvSpPr>
                <a:spLocks noChangeArrowheads="1"/>
              </p:cNvSpPr>
              <p:nvPr/>
            </p:nvSpPr>
            <p:spPr bwMode="auto">
              <a:xfrm>
                <a:off x="4427" y="3700"/>
                <a:ext cx="61" cy="5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52" name="Oval 57"/>
              <p:cNvSpPr>
                <a:spLocks noChangeArrowheads="1"/>
              </p:cNvSpPr>
              <p:nvPr/>
            </p:nvSpPr>
            <p:spPr bwMode="auto">
              <a:xfrm>
                <a:off x="3947" y="3952"/>
                <a:ext cx="61" cy="5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53" name="Oval 58"/>
              <p:cNvSpPr>
                <a:spLocks noChangeArrowheads="1"/>
              </p:cNvSpPr>
              <p:nvPr/>
            </p:nvSpPr>
            <p:spPr bwMode="auto">
              <a:xfrm>
                <a:off x="4919" y="3568"/>
                <a:ext cx="61" cy="5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54" name="Oval 59"/>
              <p:cNvSpPr>
                <a:spLocks noChangeArrowheads="1"/>
              </p:cNvSpPr>
              <p:nvPr/>
            </p:nvSpPr>
            <p:spPr bwMode="auto">
              <a:xfrm>
                <a:off x="5531" y="3652"/>
                <a:ext cx="61" cy="5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55" name="Oval 60"/>
              <p:cNvSpPr>
                <a:spLocks noChangeArrowheads="1"/>
              </p:cNvSpPr>
              <p:nvPr/>
            </p:nvSpPr>
            <p:spPr bwMode="auto">
              <a:xfrm>
                <a:off x="5075" y="3904"/>
                <a:ext cx="61" cy="5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56" name="Oval 61"/>
              <p:cNvSpPr>
                <a:spLocks noChangeArrowheads="1"/>
              </p:cNvSpPr>
              <p:nvPr/>
            </p:nvSpPr>
            <p:spPr bwMode="auto">
              <a:xfrm>
                <a:off x="4619" y="3712"/>
                <a:ext cx="61" cy="5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57" name="Oval 62"/>
              <p:cNvSpPr>
                <a:spLocks noChangeArrowheads="1"/>
              </p:cNvSpPr>
              <p:nvPr/>
            </p:nvSpPr>
            <p:spPr bwMode="auto">
              <a:xfrm>
                <a:off x="5063" y="3172"/>
                <a:ext cx="61" cy="5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58" name="Line 63"/>
              <p:cNvSpPr>
                <a:spLocks noChangeShapeType="1"/>
              </p:cNvSpPr>
              <p:nvPr/>
            </p:nvSpPr>
            <p:spPr bwMode="auto">
              <a:xfrm flipV="1">
                <a:off x="4026" y="2398"/>
                <a:ext cx="768" cy="259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59" name="Line 64"/>
              <p:cNvSpPr>
                <a:spLocks noChangeShapeType="1"/>
              </p:cNvSpPr>
              <p:nvPr/>
            </p:nvSpPr>
            <p:spPr bwMode="auto">
              <a:xfrm flipV="1">
                <a:off x="4427" y="2674"/>
                <a:ext cx="570" cy="358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60" name="Line 65"/>
              <p:cNvSpPr>
                <a:spLocks noChangeShapeType="1"/>
              </p:cNvSpPr>
              <p:nvPr/>
            </p:nvSpPr>
            <p:spPr bwMode="auto">
              <a:xfrm>
                <a:off x="4789" y="2396"/>
                <a:ext cx="201" cy="280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61" name="Line 66"/>
              <p:cNvSpPr>
                <a:spLocks noChangeShapeType="1"/>
              </p:cNvSpPr>
              <p:nvPr/>
            </p:nvSpPr>
            <p:spPr bwMode="auto">
              <a:xfrm flipH="1" flipV="1">
                <a:off x="4020" y="2647"/>
                <a:ext cx="407" cy="384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62" name="Line 67"/>
              <p:cNvSpPr>
                <a:spLocks noChangeShapeType="1"/>
              </p:cNvSpPr>
              <p:nvPr/>
            </p:nvSpPr>
            <p:spPr bwMode="auto">
              <a:xfrm flipV="1">
                <a:off x="4031" y="2302"/>
                <a:ext cx="452" cy="340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63" name="Oval 68"/>
              <p:cNvSpPr>
                <a:spLocks noChangeArrowheads="1"/>
              </p:cNvSpPr>
              <p:nvPr/>
            </p:nvSpPr>
            <p:spPr bwMode="auto">
              <a:xfrm>
                <a:off x="4391" y="3002"/>
                <a:ext cx="59" cy="5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64" name="Line 69"/>
              <p:cNvSpPr>
                <a:spLocks noChangeShapeType="1"/>
              </p:cNvSpPr>
              <p:nvPr/>
            </p:nvSpPr>
            <p:spPr bwMode="auto">
              <a:xfrm>
                <a:off x="4492" y="2307"/>
                <a:ext cx="295" cy="84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65" name="Line 70"/>
              <p:cNvSpPr>
                <a:spLocks noChangeShapeType="1"/>
              </p:cNvSpPr>
              <p:nvPr/>
            </p:nvSpPr>
            <p:spPr bwMode="auto">
              <a:xfrm flipV="1">
                <a:off x="4437" y="2412"/>
                <a:ext cx="318" cy="606"/>
              </a:xfrm>
              <a:prstGeom prst="line">
                <a:avLst/>
              </a:prstGeom>
              <a:noFill/>
              <a:ln w="28575">
                <a:solidFill>
                  <a:srgbClr val="66FF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66" name="Oval 71"/>
              <p:cNvSpPr>
                <a:spLocks noChangeArrowheads="1"/>
              </p:cNvSpPr>
              <p:nvPr/>
            </p:nvSpPr>
            <p:spPr bwMode="auto">
              <a:xfrm>
                <a:off x="4453" y="2275"/>
                <a:ext cx="59" cy="5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67" name="Oval 72"/>
              <p:cNvSpPr>
                <a:spLocks noChangeArrowheads="1"/>
              </p:cNvSpPr>
              <p:nvPr/>
            </p:nvSpPr>
            <p:spPr bwMode="auto">
              <a:xfrm>
                <a:off x="3989" y="2619"/>
                <a:ext cx="59" cy="5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68" name="Oval 73"/>
              <p:cNvSpPr>
                <a:spLocks noChangeArrowheads="1"/>
              </p:cNvSpPr>
              <p:nvPr/>
            </p:nvSpPr>
            <p:spPr bwMode="auto">
              <a:xfrm>
                <a:off x="4951" y="2654"/>
                <a:ext cx="59" cy="5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69" name="Oval 74"/>
              <p:cNvSpPr>
                <a:spLocks noChangeArrowheads="1"/>
              </p:cNvSpPr>
              <p:nvPr/>
            </p:nvSpPr>
            <p:spPr bwMode="auto">
              <a:xfrm>
                <a:off x="4760" y="2369"/>
                <a:ext cx="59" cy="53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70" name="Text Box 75"/>
              <p:cNvSpPr txBox="1">
                <a:spLocks noChangeArrowheads="1"/>
              </p:cNvSpPr>
              <p:nvPr/>
            </p:nvSpPr>
            <p:spPr bwMode="auto">
              <a:xfrm>
                <a:off x="4408" y="2612"/>
                <a:ext cx="187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2000" i="1">
                    <a:solidFill>
                      <a:srgbClr val="FF66CC"/>
                    </a:solidFill>
                  </a:rPr>
                  <a:t>e</a:t>
                </a:r>
                <a:endParaRPr lang="en-US" sz="2000" i="1"/>
              </a:p>
            </p:txBody>
          </p:sp>
          <p:sp>
            <p:nvSpPr>
              <p:cNvPr id="97371" name="Text Box 76"/>
              <p:cNvSpPr txBox="1">
                <a:spLocks noChangeArrowheads="1"/>
              </p:cNvSpPr>
              <p:nvPr/>
            </p:nvSpPr>
            <p:spPr bwMode="auto">
              <a:xfrm>
                <a:off x="4401" y="2268"/>
                <a:ext cx="169" cy="25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sz="2000" i="1" u="sng">
                    <a:solidFill>
                      <a:srgbClr val="FF66CC"/>
                    </a:solidFill>
                  </a:rPr>
                  <a:t>f</a:t>
                </a:r>
                <a:endParaRPr lang="en-US" sz="2000" i="1" u="sng"/>
              </a:p>
            </p:txBody>
          </p:sp>
        </p:grpSp>
        <p:sp>
          <p:nvSpPr>
            <p:cNvPr id="97313" name="Text Box 77"/>
            <p:cNvSpPr txBox="1">
              <a:spLocks noChangeArrowheads="1"/>
            </p:cNvSpPr>
            <p:nvPr/>
          </p:nvSpPr>
          <p:spPr bwMode="auto">
            <a:xfrm>
              <a:off x="864" y="850"/>
              <a:ext cx="1688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Arial" charset="0"/>
                </a:rPr>
                <a:t>Edge or Face Flipping</a:t>
              </a:r>
            </a:p>
          </p:txBody>
        </p:sp>
        <p:sp>
          <p:nvSpPr>
            <p:cNvPr id="97314" name="Text Box 78"/>
            <p:cNvSpPr txBox="1">
              <a:spLocks noChangeArrowheads="1"/>
            </p:cNvSpPr>
            <p:nvPr/>
          </p:nvSpPr>
          <p:spPr bwMode="auto">
            <a:xfrm>
              <a:off x="879" y="3577"/>
              <a:ext cx="2481" cy="442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Arial" charset="0"/>
                </a:rPr>
                <a:t>Modify topology without changing</a:t>
              </a:r>
            </a:p>
            <a:p>
              <a:r>
                <a:rPr lang="en-US" sz="2000">
                  <a:latin typeface="Arial" charset="0"/>
                </a:rPr>
                <a:t>grid point location</a:t>
              </a:r>
            </a:p>
          </p:txBody>
        </p:sp>
      </p:grpSp>
      <p:grpSp>
        <p:nvGrpSpPr>
          <p:cNvPr id="7" name="Group 79"/>
          <p:cNvGrpSpPr>
            <a:grpSpLocks/>
          </p:cNvGrpSpPr>
          <p:nvPr/>
        </p:nvGrpSpPr>
        <p:grpSpPr bwMode="auto">
          <a:xfrm>
            <a:off x="5124450" y="1533525"/>
            <a:ext cx="3657600" cy="5095875"/>
            <a:chOff x="1824" y="912"/>
            <a:chExt cx="2304" cy="3210"/>
          </a:xfrm>
        </p:grpSpPr>
        <p:sp>
          <p:nvSpPr>
            <p:cNvPr id="97285" name="Rectangle 80"/>
            <p:cNvSpPr>
              <a:spLocks noChangeArrowheads="1"/>
            </p:cNvSpPr>
            <p:nvPr/>
          </p:nvSpPr>
          <p:spPr bwMode="auto">
            <a:xfrm>
              <a:off x="1824" y="1164"/>
              <a:ext cx="2304" cy="295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286" name="Text Box 81"/>
            <p:cNvSpPr txBox="1">
              <a:spLocks noChangeArrowheads="1"/>
            </p:cNvSpPr>
            <p:nvPr/>
          </p:nvSpPr>
          <p:spPr bwMode="auto">
            <a:xfrm>
              <a:off x="1860" y="3600"/>
              <a:ext cx="2208" cy="446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Arial" charset="0"/>
                </a:rPr>
                <a:t>Adding or  deleting elements </a:t>
              </a:r>
              <a:br>
                <a:rPr lang="en-US" sz="2000">
                  <a:latin typeface="Arial" charset="0"/>
                </a:rPr>
              </a:br>
              <a:r>
                <a:rPr lang="en-US" sz="2000">
                  <a:latin typeface="Arial" charset="0"/>
                </a:rPr>
                <a:t>to improve local resolution</a:t>
              </a:r>
            </a:p>
          </p:txBody>
        </p:sp>
        <p:grpSp>
          <p:nvGrpSpPr>
            <p:cNvPr id="97287" name="Group 82"/>
            <p:cNvGrpSpPr>
              <a:grpSpLocks/>
            </p:cNvGrpSpPr>
            <p:nvPr/>
          </p:nvGrpSpPr>
          <p:grpSpPr bwMode="auto">
            <a:xfrm>
              <a:off x="1920" y="1554"/>
              <a:ext cx="2006" cy="1764"/>
              <a:chOff x="3658" y="1716"/>
              <a:chExt cx="2006" cy="1764"/>
            </a:xfrm>
          </p:grpSpPr>
          <p:sp>
            <p:nvSpPr>
              <p:cNvPr id="97289" name="AutoShape 83"/>
              <p:cNvSpPr>
                <a:spLocks noChangeArrowheads="1"/>
              </p:cNvSpPr>
              <p:nvPr/>
            </p:nvSpPr>
            <p:spPr bwMode="auto">
              <a:xfrm>
                <a:off x="3658" y="1770"/>
                <a:ext cx="766" cy="592"/>
              </a:xfrm>
              <a:prstGeom prst="rtTriangle">
                <a:avLst/>
              </a:prstGeom>
              <a:noFill/>
              <a:ln w="38100">
                <a:solidFill>
                  <a:srgbClr val="66FF66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290" name="Line 84"/>
              <p:cNvSpPr>
                <a:spLocks noChangeShapeType="1"/>
              </p:cNvSpPr>
              <p:nvPr/>
            </p:nvSpPr>
            <p:spPr bwMode="auto">
              <a:xfrm>
                <a:off x="3673" y="2101"/>
                <a:ext cx="408" cy="254"/>
              </a:xfrm>
              <a:prstGeom prst="line">
                <a:avLst/>
              </a:prstGeom>
              <a:noFill/>
              <a:ln w="38100">
                <a:solidFill>
                  <a:srgbClr val="FF99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291" name="Line 85"/>
              <p:cNvSpPr>
                <a:spLocks noChangeShapeType="1"/>
              </p:cNvSpPr>
              <p:nvPr/>
            </p:nvSpPr>
            <p:spPr bwMode="auto">
              <a:xfrm flipH="1" flipV="1">
                <a:off x="4081" y="2098"/>
                <a:ext cx="1" cy="250"/>
              </a:xfrm>
              <a:prstGeom prst="line">
                <a:avLst/>
              </a:prstGeom>
              <a:noFill/>
              <a:ln w="38100">
                <a:solidFill>
                  <a:srgbClr val="FF99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292" name="Line 86"/>
              <p:cNvSpPr>
                <a:spLocks noChangeShapeType="1"/>
              </p:cNvSpPr>
              <p:nvPr/>
            </p:nvSpPr>
            <p:spPr bwMode="auto">
              <a:xfrm>
                <a:off x="3662" y="2094"/>
                <a:ext cx="419" cy="4"/>
              </a:xfrm>
              <a:prstGeom prst="line">
                <a:avLst/>
              </a:prstGeom>
              <a:noFill/>
              <a:ln w="38100">
                <a:solidFill>
                  <a:srgbClr val="FF99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293" name="Line 87"/>
              <p:cNvSpPr>
                <a:spLocks noChangeShapeType="1"/>
              </p:cNvSpPr>
              <p:nvPr/>
            </p:nvSpPr>
            <p:spPr bwMode="auto">
              <a:xfrm flipV="1">
                <a:off x="3660" y="1726"/>
                <a:ext cx="910" cy="29"/>
              </a:xfrm>
              <a:prstGeom prst="line">
                <a:avLst/>
              </a:prstGeom>
              <a:noFill/>
              <a:ln w="38100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294" name="Line 88"/>
              <p:cNvSpPr>
                <a:spLocks noChangeShapeType="1"/>
              </p:cNvSpPr>
              <p:nvPr/>
            </p:nvSpPr>
            <p:spPr bwMode="auto">
              <a:xfrm flipV="1">
                <a:off x="4429" y="1726"/>
                <a:ext cx="130" cy="638"/>
              </a:xfrm>
              <a:prstGeom prst="line">
                <a:avLst/>
              </a:prstGeom>
              <a:noFill/>
              <a:ln w="38100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295" name="AutoShape 89"/>
              <p:cNvSpPr>
                <a:spLocks noChangeArrowheads="1"/>
              </p:cNvSpPr>
              <p:nvPr/>
            </p:nvSpPr>
            <p:spPr bwMode="auto">
              <a:xfrm>
                <a:off x="4740" y="1760"/>
                <a:ext cx="766" cy="592"/>
              </a:xfrm>
              <a:prstGeom prst="rtTriangle">
                <a:avLst/>
              </a:prstGeom>
              <a:noFill/>
              <a:ln w="38100">
                <a:solidFill>
                  <a:srgbClr val="66FF66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296" name="Line 90"/>
              <p:cNvSpPr>
                <a:spLocks noChangeShapeType="1"/>
              </p:cNvSpPr>
              <p:nvPr/>
            </p:nvSpPr>
            <p:spPr bwMode="auto">
              <a:xfrm>
                <a:off x="4755" y="2091"/>
                <a:ext cx="409" cy="254"/>
              </a:xfrm>
              <a:prstGeom prst="line">
                <a:avLst/>
              </a:prstGeom>
              <a:noFill/>
              <a:ln w="38100">
                <a:solidFill>
                  <a:srgbClr val="FF99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297" name="Line 91"/>
              <p:cNvSpPr>
                <a:spLocks noChangeShapeType="1"/>
              </p:cNvSpPr>
              <p:nvPr/>
            </p:nvSpPr>
            <p:spPr bwMode="auto">
              <a:xfrm flipH="1" flipV="1">
                <a:off x="5164" y="2088"/>
                <a:ext cx="0" cy="251"/>
              </a:xfrm>
              <a:prstGeom prst="line">
                <a:avLst/>
              </a:prstGeom>
              <a:noFill/>
              <a:ln w="38100">
                <a:solidFill>
                  <a:srgbClr val="FF99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298" name="Line 92"/>
              <p:cNvSpPr>
                <a:spLocks noChangeShapeType="1"/>
              </p:cNvSpPr>
              <p:nvPr/>
            </p:nvSpPr>
            <p:spPr bwMode="auto">
              <a:xfrm>
                <a:off x="4744" y="2084"/>
                <a:ext cx="420" cy="4"/>
              </a:xfrm>
              <a:prstGeom prst="line">
                <a:avLst/>
              </a:prstGeom>
              <a:noFill/>
              <a:ln w="38100">
                <a:solidFill>
                  <a:srgbClr val="FF99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299" name="Line 93"/>
              <p:cNvSpPr>
                <a:spLocks noChangeShapeType="1"/>
              </p:cNvSpPr>
              <p:nvPr/>
            </p:nvSpPr>
            <p:spPr bwMode="auto">
              <a:xfrm flipV="1">
                <a:off x="4742" y="1716"/>
                <a:ext cx="910" cy="29"/>
              </a:xfrm>
              <a:prstGeom prst="line">
                <a:avLst/>
              </a:prstGeom>
              <a:noFill/>
              <a:ln w="38100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00" name="Line 94"/>
              <p:cNvSpPr>
                <a:spLocks noChangeShapeType="1"/>
              </p:cNvSpPr>
              <p:nvPr/>
            </p:nvSpPr>
            <p:spPr bwMode="auto">
              <a:xfrm flipV="1">
                <a:off x="5511" y="1716"/>
                <a:ext cx="130" cy="638"/>
              </a:xfrm>
              <a:prstGeom prst="line">
                <a:avLst/>
              </a:prstGeom>
              <a:noFill/>
              <a:ln w="38100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01" name="Line 95"/>
              <p:cNvSpPr>
                <a:spLocks noChangeShapeType="1"/>
              </p:cNvSpPr>
              <p:nvPr/>
            </p:nvSpPr>
            <p:spPr bwMode="auto">
              <a:xfrm flipV="1">
                <a:off x="5168" y="1728"/>
                <a:ext cx="448" cy="341"/>
              </a:xfrm>
              <a:prstGeom prst="line">
                <a:avLst/>
              </a:prstGeom>
              <a:noFill/>
              <a:ln w="38100">
                <a:solidFill>
                  <a:srgbClr val="FF99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02" name="AutoShape 96"/>
              <p:cNvSpPr>
                <a:spLocks noChangeArrowheads="1"/>
              </p:cNvSpPr>
              <p:nvPr/>
            </p:nvSpPr>
            <p:spPr bwMode="auto">
              <a:xfrm>
                <a:off x="3670" y="2886"/>
                <a:ext cx="766" cy="592"/>
              </a:xfrm>
              <a:prstGeom prst="rtTriangle">
                <a:avLst/>
              </a:prstGeom>
              <a:noFill/>
              <a:ln w="38100">
                <a:solidFill>
                  <a:srgbClr val="66FF66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03" name="Line 97"/>
              <p:cNvSpPr>
                <a:spLocks noChangeShapeType="1"/>
              </p:cNvSpPr>
              <p:nvPr/>
            </p:nvSpPr>
            <p:spPr bwMode="auto">
              <a:xfrm flipV="1">
                <a:off x="3686" y="3214"/>
                <a:ext cx="407" cy="248"/>
              </a:xfrm>
              <a:prstGeom prst="line">
                <a:avLst/>
              </a:prstGeom>
              <a:noFill/>
              <a:ln w="38100">
                <a:solidFill>
                  <a:srgbClr val="FF99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04" name="Line 98"/>
              <p:cNvSpPr>
                <a:spLocks noChangeShapeType="1"/>
              </p:cNvSpPr>
              <p:nvPr/>
            </p:nvSpPr>
            <p:spPr bwMode="auto">
              <a:xfrm flipV="1">
                <a:off x="3672" y="2842"/>
                <a:ext cx="910" cy="29"/>
              </a:xfrm>
              <a:prstGeom prst="line">
                <a:avLst/>
              </a:prstGeom>
              <a:noFill/>
              <a:ln w="38100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05" name="Line 99"/>
              <p:cNvSpPr>
                <a:spLocks noChangeShapeType="1"/>
              </p:cNvSpPr>
              <p:nvPr/>
            </p:nvSpPr>
            <p:spPr bwMode="auto">
              <a:xfrm flipV="1">
                <a:off x="4441" y="2842"/>
                <a:ext cx="130" cy="638"/>
              </a:xfrm>
              <a:prstGeom prst="line">
                <a:avLst/>
              </a:prstGeom>
              <a:noFill/>
              <a:ln w="38100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06" name="AutoShape 100"/>
              <p:cNvSpPr>
                <a:spLocks noChangeArrowheads="1"/>
              </p:cNvSpPr>
              <p:nvPr/>
            </p:nvSpPr>
            <p:spPr bwMode="auto">
              <a:xfrm>
                <a:off x="4752" y="2876"/>
                <a:ext cx="766" cy="592"/>
              </a:xfrm>
              <a:prstGeom prst="rtTriangle">
                <a:avLst/>
              </a:prstGeom>
              <a:noFill/>
              <a:ln w="38100">
                <a:solidFill>
                  <a:srgbClr val="66FF66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07" name="Line 101"/>
              <p:cNvSpPr>
                <a:spLocks noChangeShapeType="1"/>
              </p:cNvSpPr>
              <p:nvPr/>
            </p:nvSpPr>
            <p:spPr bwMode="auto">
              <a:xfrm flipV="1">
                <a:off x="4756" y="3204"/>
                <a:ext cx="420" cy="248"/>
              </a:xfrm>
              <a:prstGeom prst="line">
                <a:avLst/>
              </a:prstGeom>
              <a:noFill/>
              <a:ln w="38100">
                <a:solidFill>
                  <a:srgbClr val="FF99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08" name="Line 102"/>
              <p:cNvSpPr>
                <a:spLocks noChangeShapeType="1"/>
              </p:cNvSpPr>
              <p:nvPr/>
            </p:nvSpPr>
            <p:spPr bwMode="auto">
              <a:xfrm flipV="1">
                <a:off x="4754" y="2832"/>
                <a:ext cx="910" cy="29"/>
              </a:xfrm>
              <a:prstGeom prst="line">
                <a:avLst/>
              </a:prstGeom>
              <a:noFill/>
              <a:ln w="38100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09" name="Line 103"/>
              <p:cNvSpPr>
                <a:spLocks noChangeShapeType="1"/>
              </p:cNvSpPr>
              <p:nvPr/>
            </p:nvSpPr>
            <p:spPr bwMode="auto">
              <a:xfrm flipV="1">
                <a:off x="5523" y="2832"/>
                <a:ext cx="130" cy="638"/>
              </a:xfrm>
              <a:prstGeom prst="line">
                <a:avLst/>
              </a:prstGeom>
              <a:noFill/>
              <a:ln w="38100">
                <a:solidFill>
                  <a:srgbClr val="61F56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7310" name="Line 104"/>
              <p:cNvSpPr>
                <a:spLocks noChangeShapeType="1"/>
              </p:cNvSpPr>
              <p:nvPr/>
            </p:nvSpPr>
            <p:spPr bwMode="auto">
              <a:xfrm flipV="1">
                <a:off x="5180" y="2844"/>
                <a:ext cx="448" cy="341"/>
              </a:xfrm>
              <a:prstGeom prst="line">
                <a:avLst/>
              </a:prstGeom>
              <a:noFill/>
              <a:ln w="38100">
                <a:solidFill>
                  <a:srgbClr val="FF9933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7288" name="Text Box 105"/>
            <p:cNvSpPr txBox="1">
              <a:spLocks noChangeArrowheads="1"/>
            </p:cNvSpPr>
            <p:nvPr/>
          </p:nvSpPr>
          <p:spPr bwMode="auto">
            <a:xfrm>
              <a:off x="1824" y="912"/>
              <a:ext cx="1803" cy="25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latin typeface="Arial" charset="0"/>
                </a:rPr>
                <a:t>Refinement/Coarsening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470292B-981F-402B-8F8B-510F4178AFAE}" type="slidenum">
              <a:rPr lang="en-US" smtClean="0"/>
              <a:pPr/>
              <a:t>58</a:t>
            </a:fld>
            <a:endParaRPr lang="en-US" smtClean="0"/>
          </a:p>
        </p:txBody>
      </p:sp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390525" y="228600"/>
            <a:ext cx="7315200" cy="914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Mesquite provides advanced mesh smoothing capabilities.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6413" y="1500188"/>
            <a:ext cx="6718300" cy="37655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400" smtClean="0">
                <a:solidFill>
                  <a:srgbClr val="FF0000"/>
                </a:solidFill>
              </a:rPr>
              <a:t>Mesquite </a:t>
            </a:r>
            <a:r>
              <a:rPr lang="en-US" sz="2400" smtClean="0"/>
              <a:t>is a comprehensive, stand-alone library for mesh quality improvement with the following capabilities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sz="2000" smtClean="0"/>
              <a:t>Shape Quality Improvement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sz="2000" smtClean="0"/>
              <a:t>Mesh Untangling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sz="2000" smtClean="0"/>
              <a:t>Alignment with Scalar or Vector Fields</a:t>
            </a:r>
          </a:p>
          <a:p>
            <a:pPr lvl="1"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sz="2000" smtClean="0"/>
              <a:t>R-type adaptivity to solution features or error estimates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400" smtClean="0"/>
              <a:t>Uses node point repositioning schemes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400" smtClean="0"/>
              <a:t>Parallel to O(1000) processors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sz="2400" smtClean="0"/>
              <a:t>Tested with FMDB, MOAB, NWGrid, GRUMMP iMesh implementations</a:t>
            </a:r>
          </a:p>
        </p:txBody>
      </p:sp>
      <p:pic>
        <p:nvPicPr>
          <p:cNvPr id="98308" name="Picture 4" descr="c_rt_la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29450" y="3810000"/>
            <a:ext cx="196215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09" name="Picture 5" descr="c_rt_a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4751388"/>
            <a:ext cx="1962150" cy="18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02438" y="2238375"/>
            <a:ext cx="1579562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311" name="Picture 7" descr="ilcend_derivs"/>
          <p:cNvPicPr>
            <a:picLocks noChangeAspect="1" noChangeArrowheads="1"/>
          </p:cNvPicPr>
          <p:nvPr/>
        </p:nvPicPr>
        <p:blipFill>
          <a:blip r:embed="rId5"/>
          <a:srcRect t="11539" r="6673" b="7442"/>
          <a:stretch>
            <a:fillRect/>
          </a:stretch>
        </p:blipFill>
        <p:spPr bwMode="auto">
          <a:xfrm>
            <a:off x="7443788" y="762000"/>
            <a:ext cx="1700212" cy="174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39E6C34-FCEF-42C9-A139-1FEA05B5039F}" type="slidenum">
              <a:rPr lang="en-US" smtClean="0"/>
              <a:pPr/>
              <a:t>59</a:t>
            </a:fld>
            <a:endParaRPr lang="en-US" smtClean="0"/>
          </a:p>
        </p:txBody>
      </p:sp>
      <p:sp>
        <p:nvSpPr>
          <p:cNvPr id="99330" name="Rectangle 24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7010400" cy="1143000"/>
          </a:xfrm>
        </p:spPr>
        <p:txBody>
          <a:bodyPr/>
          <a:lstStyle/>
          <a:p>
            <a:pPr eaLnBrk="1" hangingPunct="1"/>
            <a:r>
              <a:rPr lang="en-US" smtClean="0"/>
              <a:t>Parallel smoothing requires special attention at partition boundaries.</a:t>
            </a:r>
          </a:p>
        </p:txBody>
      </p:sp>
      <p:sp>
        <p:nvSpPr>
          <p:cNvPr id="99331" name="Line 199"/>
          <p:cNvSpPr>
            <a:spLocks noChangeShapeType="1"/>
          </p:cNvSpPr>
          <p:nvPr/>
        </p:nvSpPr>
        <p:spPr bwMode="auto">
          <a:xfrm flipH="1">
            <a:off x="4495800" y="3352800"/>
            <a:ext cx="0" cy="32004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99332" name="Group 281"/>
          <p:cNvGrpSpPr>
            <a:grpSpLocks/>
          </p:cNvGrpSpPr>
          <p:nvPr/>
        </p:nvGrpSpPr>
        <p:grpSpPr bwMode="auto">
          <a:xfrm>
            <a:off x="1265238" y="3429000"/>
            <a:ext cx="6769100" cy="2974975"/>
            <a:chOff x="508" y="1776"/>
            <a:chExt cx="4554" cy="2258"/>
          </a:xfrm>
        </p:grpSpPr>
        <p:sp>
          <p:nvSpPr>
            <p:cNvPr id="99334" name="Text Box 197"/>
            <p:cNvSpPr txBox="1">
              <a:spLocks noChangeArrowheads="1"/>
            </p:cNvSpPr>
            <p:nvPr/>
          </p:nvSpPr>
          <p:spPr bwMode="auto">
            <a:xfrm>
              <a:off x="719" y="2037"/>
              <a:ext cx="348" cy="3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solidFill>
                    <a:srgbClr val="000000"/>
                  </a:solidFill>
                  <a:ea typeface="ＭＳ Ｐゴシック"/>
                  <a:cs typeface="ＭＳ Ｐゴシック"/>
                </a:rPr>
                <a:t>P1</a:t>
              </a:r>
            </a:p>
          </p:txBody>
        </p:sp>
        <p:sp>
          <p:nvSpPr>
            <p:cNvPr id="99335" name="Text Box 198"/>
            <p:cNvSpPr txBox="1">
              <a:spLocks noChangeArrowheads="1"/>
            </p:cNvSpPr>
            <p:nvPr/>
          </p:nvSpPr>
          <p:spPr bwMode="auto">
            <a:xfrm>
              <a:off x="4715" y="2037"/>
              <a:ext cx="347" cy="35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sz="2400">
                  <a:solidFill>
                    <a:srgbClr val="000000"/>
                  </a:solidFill>
                  <a:ea typeface="ＭＳ Ｐゴシック"/>
                  <a:cs typeface="ＭＳ Ｐゴシック"/>
                </a:rPr>
                <a:t>P2</a:t>
              </a:r>
            </a:p>
          </p:txBody>
        </p:sp>
        <p:grpSp>
          <p:nvGrpSpPr>
            <p:cNvPr id="99336" name="Group 279"/>
            <p:cNvGrpSpPr>
              <a:grpSpLocks/>
            </p:cNvGrpSpPr>
            <p:nvPr/>
          </p:nvGrpSpPr>
          <p:grpSpPr bwMode="auto">
            <a:xfrm>
              <a:off x="508" y="1776"/>
              <a:ext cx="4470" cy="2258"/>
              <a:chOff x="-39" y="992"/>
              <a:chExt cx="5610" cy="2994"/>
            </a:xfrm>
          </p:grpSpPr>
          <p:sp>
            <p:nvSpPr>
              <p:cNvPr id="99337" name="Freeform 2"/>
              <p:cNvSpPr>
                <a:spLocks/>
              </p:cNvSpPr>
              <p:nvPr/>
            </p:nvSpPr>
            <p:spPr bwMode="auto">
              <a:xfrm>
                <a:off x="2178" y="1104"/>
                <a:ext cx="2808" cy="2814"/>
              </a:xfrm>
              <a:custGeom>
                <a:avLst/>
                <a:gdLst>
                  <a:gd name="T0" fmla="*/ 264 w 2808"/>
                  <a:gd name="T1" fmla="*/ 0 h 2814"/>
                  <a:gd name="T2" fmla="*/ 1326 w 2808"/>
                  <a:gd name="T3" fmla="*/ 18 h 2814"/>
                  <a:gd name="T4" fmla="*/ 1920 w 2808"/>
                  <a:gd name="T5" fmla="*/ 102 h 2814"/>
                  <a:gd name="T6" fmla="*/ 2808 w 2808"/>
                  <a:gd name="T7" fmla="*/ 564 h 2814"/>
                  <a:gd name="T8" fmla="*/ 2700 w 2808"/>
                  <a:gd name="T9" fmla="*/ 1242 h 2814"/>
                  <a:gd name="T10" fmla="*/ 2298 w 2808"/>
                  <a:gd name="T11" fmla="*/ 1932 h 2814"/>
                  <a:gd name="T12" fmla="*/ 2238 w 2808"/>
                  <a:gd name="T13" fmla="*/ 2460 h 2814"/>
                  <a:gd name="T14" fmla="*/ 1830 w 2808"/>
                  <a:gd name="T15" fmla="*/ 2682 h 2814"/>
                  <a:gd name="T16" fmla="*/ 1350 w 2808"/>
                  <a:gd name="T17" fmla="*/ 2814 h 2814"/>
                  <a:gd name="T18" fmla="*/ 726 w 2808"/>
                  <a:gd name="T19" fmla="*/ 2772 h 2814"/>
                  <a:gd name="T20" fmla="*/ 258 w 2808"/>
                  <a:gd name="T21" fmla="*/ 2484 h 2814"/>
                  <a:gd name="T22" fmla="*/ 0 w 2808"/>
                  <a:gd name="T23" fmla="*/ 1812 h 2814"/>
                  <a:gd name="T24" fmla="*/ 342 w 2808"/>
                  <a:gd name="T25" fmla="*/ 1644 h 2814"/>
                  <a:gd name="T26" fmla="*/ 264 w 2808"/>
                  <a:gd name="T27" fmla="*/ 1362 h 2814"/>
                  <a:gd name="T28" fmla="*/ 204 w 2808"/>
                  <a:gd name="T29" fmla="*/ 888 h 2814"/>
                  <a:gd name="T30" fmla="*/ 330 w 2808"/>
                  <a:gd name="T31" fmla="*/ 486 h 2814"/>
                  <a:gd name="T32" fmla="*/ 264 w 2808"/>
                  <a:gd name="T33" fmla="*/ 0 h 2814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2808"/>
                  <a:gd name="T52" fmla="*/ 0 h 2814"/>
                  <a:gd name="T53" fmla="*/ 2808 w 2808"/>
                  <a:gd name="T54" fmla="*/ 2814 h 2814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2808" h="2814">
                    <a:moveTo>
                      <a:pt x="264" y="0"/>
                    </a:moveTo>
                    <a:lnTo>
                      <a:pt x="1326" y="18"/>
                    </a:lnTo>
                    <a:lnTo>
                      <a:pt x="1920" y="102"/>
                    </a:lnTo>
                    <a:lnTo>
                      <a:pt x="2808" y="564"/>
                    </a:lnTo>
                    <a:lnTo>
                      <a:pt x="2700" y="1242"/>
                    </a:lnTo>
                    <a:lnTo>
                      <a:pt x="2298" y="1932"/>
                    </a:lnTo>
                    <a:lnTo>
                      <a:pt x="2238" y="2460"/>
                    </a:lnTo>
                    <a:lnTo>
                      <a:pt x="1830" y="2682"/>
                    </a:lnTo>
                    <a:lnTo>
                      <a:pt x="1350" y="2814"/>
                    </a:lnTo>
                    <a:lnTo>
                      <a:pt x="726" y="2772"/>
                    </a:lnTo>
                    <a:lnTo>
                      <a:pt x="258" y="2484"/>
                    </a:lnTo>
                    <a:lnTo>
                      <a:pt x="0" y="1812"/>
                    </a:lnTo>
                    <a:lnTo>
                      <a:pt x="342" y="1644"/>
                    </a:lnTo>
                    <a:lnTo>
                      <a:pt x="264" y="1362"/>
                    </a:lnTo>
                    <a:lnTo>
                      <a:pt x="204" y="888"/>
                    </a:lnTo>
                    <a:lnTo>
                      <a:pt x="330" y="486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rgbClr val="FF0000">
                  <a:alpha val="10196"/>
                </a:srgbClr>
              </a:solidFill>
              <a:ln w="19050" cmpd="sng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38" name="Freeform 3"/>
              <p:cNvSpPr>
                <a:spLocks/>
              </p:cNvSpPr>
              <p:nvPr/>
            </p:nvSpPr>
            <p:spPr bwMode="auto">
              <a:xfrm>
                <a:off x="630" y="1092"/>
                <a:ext cx="2622" cy="2790"/>
              </a:xfrm>
              <a:custGeom>
                <a:avLst/>
                <a:gdLst>
                  <a:gd name="T0" fmla="*/ 126 w 2622"/>
                  <a:gd name="T1" fmla="*/ 972 h 2790"/>
                  <a:gd name="T2" fmla="*/ 660 w 2622"/>
                  <a:gd name="T3" fmla="*/ 228 h 2790"/>
                  <a:gd name="T4" fmla="*/ 1818 w 2622"/>
                  <a:gd name="T5" fmla="*/ 0 h 2790"/>
                  <a:gd name="T6" fmla="*/ 2286 w 2622"/>
                  <a:gd name="T7" fmla="*/ 636 h 2790"/>
                  <a:gd name="T8" fmla="*/ 2232 w 2622"/>
                  <a:gd name="T9" fmla="*/ 1176 h 2790"/>
                  <a:gd name="T10" fmla="*/ 2622 w 2622"/>
                  <a:gd name="T11" fmla="*/ 1458 h 2790"/>
                  <a:gd name="T12" fmla="*/ 2304 w 2622"/>
                  <a:gd name="T13" fmla="*/ 1770 h 2790"/>
                  <a:gd name="T14" fmla="*/ 2226 w 2622"/>
                  <a:gd name="T15" fmla="*/ 2310 h 2790"/>
                  <a:gd name="T16" fmla="*/ 2274 w 2622"/>
                  <a:gd name="T17" fmla="*/ 2790 h 2790"/>
                  <a:gd name="T18" fmla="*/ 1212 w 2622"/>
                  <a:gd name="T19" fmla="*/ 2598 h 2790"/>
                  <a:gd name="T20" fmla="*/ 600 w 2622"/>
                  <a:gd name="T21" fmla="*/ 2406 h 2790"/>
                  <a:gd name="T22" fmla="*/ 60 w 2622"/>
                  <a:gd name="T23" fmla="*/ 2178 h 2790"/>
                  <a:gd name="T24" fmla="*/ 0 w 2622"/>
                  <a:gd name="T25" fmla="*/ 1728 h 2790"/>
                  <a:gd name="T26" fmla="*/ 126 w 2622"/>
                  <a:gd name="T27" fmla="*/ 972 h 279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622"/>
                  <a:gd name="T43" fmla="*/ 0 h 2790"/>
                  <a:gd name="T44" fmla="*/ 2622 w 2622"/>
                  <a:gd name="T45" fmla="*/ 2790 h 279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622" h="2790">
                    <a:moveTo>
                      <a:pt x="126" y="972"/>
                    </a:moveTo>
                    <a:lnTo>
                      <a:pt x="660" y="228"/>
                    </a:lnTo>
                    <a:lnTo>
                      <a:pt x="1818" y="0"/>
                    </a:lnTo>
                    <a:lnTo>
                      <a:pt x="2286" y="636"/>
                    </a:lnTo>
                    <a:lnTo>
                      <a:pt x="2232" y="1176"/>
                    </a:lnTo>
                    <a:lnTo>
                      <a:pt x="2622" y="1458"/>
                    </a:lnTo>
                    <a:lnTo>
                      <a:pt x="2304" y="1770"/>
                    </a:lnTo>
                    <a:lnTo>
                      <a:pt x="2226" y="2310"/>
                    </a:lnTo>
                    <a:lnTo>
                      <a:pt x="2274" y="2790"/>
                    </a:lnTo>
                    <a:lnTo>
                      <a:pt x="1212" y="2598"/>
                    </a:lnTo>
                    <a:lnTo>
                      <a:pt x="600" y="2406"/>
                    </a:lnTo>
                    <a:lnTo>
                      <a:pt x="60" y="2178"/>
                    </a:lnTo>
                    <a:lnTo>
                      <a:pt x="0" y="1728"/>
                    </a:lnTo>
                    <a:lnTo>
                      <a:pt x="126" y="972"/>
                    </a:lnTo>
                    <a:close/>
                  </a:path>
                </a:pathLst>
              </a:custGeom>
              <a:solidFill>
                <a:srgbClr val="0000FF">
                  <a:alpha val="10196"/>
                </a:srgbClr>
              </a:solidFill>
              <a:ln w="19050" cmpd="sng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39" name="Line 4"/>
              <p:cNvSpPr>
                <a:spLocks noChangeShapeType="1"/>
              </p:cNvSpPr>
              <p:nvPr/>
            </p:nvSpPr>
            <p:spPr bwMode="auto">
              <a:xfrm flipH="1">
                <a:off x="1284" y="2388"/>
                <a:ext cx="600" cy="22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40" name="Line 5"/>
              <p:cNvSpPr>
                <a:spLocks noChangeShapeType="1"/>
              </p:cNvSpPr>
              <p:nvPr/>
            </p:nvSpPr>
            <p:spPr bwMode="auto">
              <a:xfrm flipH="1" flipV="1">
                <a:off x="752" y="2058"/>
                <a:ext cx="498" cy="29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41" name="Line 6"/>
              <p:cNvSpPr>
                <a:spLocks noChangeShapeType="1"/>
              </p:cNvSpPr>
              <p:nvPr/>
            </p:nvSpPr>
            <p:spPr bwMode="auto">
              <a:xfrm flipH="1" flipV="1">
                <a:off x="746" y="2064"/>
                <a:ext cx="162" cy="53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42" name="Line 7"/>
              <p:cNvSpPr>
                <a:spLocks noChangeShapeType="1"/>
              </p:cNvSpPr>
              <p:nvPr/>
            </p:nvSpPr>
            <p:spPr bwMode="auto">
              <a:xfrm flipV="1">
                <a:off x="644" y="2070"/>
                <a:ext cx="96" cy="750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43" name="Line 8"/>
              <p:cNvSpPr>
                <a:spLocks noChangeShapeType="1"/>
              </p:cNvSpPr>
              <p:nvPr/>
            </p:nvSpPr>
            <p:spPr bwMode="auto">
              <a:xfrm flipV="1">
                <a:off x="746" y="1332"/>
                <a:ext cx="540" cy="74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44" name="Line 9"/>
              <p:cNvSpPr>
                <a:spLocks noChangeShapeType="1"/>
              </p:cNvSpPr>
              <p:nvPr/>
            </p:nvSpPr>
            <p:spPr bwMode="auto">
              <a:xfrm>
                <a:off x="1262" y="2346"/>
                <a:ext cx="24" cy="26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45" name="Line 10"/>
              <p:cNvSpPr>
                <a:spLocks noChangeShapeType="1"/>
              </p:cNvSpPr>
              <p:nvPr/>
            </p:nvSpPr>
            <p:spPr bwMode="auto">
              <a:xfrm flipH="1">
                <a:off x="1694" y="2400"/>
                <a:ext cx="186" cy="35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46" name="Line 11"/>
              <p:cNvSpPr>
                <a:spLocks noChangeShapeType="1"/>
              </p:cNvSpPr>
              <p:nvPr/>
            </p:nvSpPr>
            <p:spPr bwMode="auto">
              <a:xfrm flipH="1">
                <a:off x="914" y="2334"/>
                <a:ext cx="354" cy="25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47" name="Line 12"/>
              <p:cNvSpPr>
                <a:spLocks noChangeShapeType="1"/>
              </p:cNvSpPr>
              <p:nvPr/>
            </p:nvSpPr>
            <p:spPr bwMode="auto">
              <a:xfrm flipH="1">
                <a:off x="752" y="1878"/>
                <a:ext cx="456" cy="18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48" name="Line 13"/>
              <p:cNvSpPr>
                <a:spLocks noChangeShapeType="1"/>
              </p:cNvSpPr>
              <p:nvPr/>
            </p:nvSpPr>
            <p:spPr bwMode="auto">
              <a:xfrm flipH="1">
                <a:off x="2120" y="2490"/>
                <a:ext cx="324" cy="21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49" name="Line 14"/>
              <p:cNvSpPr>
                <a:spLocks noChangeShapeType="1"/>
              </p:cNvSpPr>
              <p:nvPr/>
            </p:nvSpPr>
            <p:spPr bwMode="auto">
              <a:xfrm>
                <a:off x="2387" y="1998"/>
                <a:ext cx="60" cy="47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50" name="Line 15"/>
              <p:cNvSpPr>
                <a:spLocks noChangeShapeType="1"/>
              </p:cNvSpPr>
              <p:nvPr/>
            </p:nvSpPr>
            <p:spPr bwMode="auto">
              <a:xfrm>
                <a:off x="2137" y="1568"/>
                <a:ext cx="248" cy="42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51" name="Line 16"/>
              <p:cNvSpPr>
                <a:spLocks noChangeShapeType="1"/>
              </p:cNvSpPr>
              <p:nvPr/>
            </p:nvSpPr>
            <p:spPr bwMode="auto">
              <a:xfrm flipV="1">
                <a:off x="1850" y="1584"/>
                <a:ext cx="288" cy="43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52" name="Line 17"/>
              <p:cNvSpPr>
                <a:spLocks noChangeShapeType="1"/>
              </p:cNvSpPr>
              <p:nvPr/>
            </p:nvSpPr>
            <p:spPr bwMode="auto">
              <a:xfrm flipV="1">
                <a:off x="1850" y="1992"/>
                <a:ext cx="528" cy="2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53" name="Line 18"/>
              <p:cNvSpPr>
                <a:spLocks noChangeShapeType="1"/>
              </p:cNvSpPr>
              <p:nvPr/>
            </p:nvSpPr>
            <p:spPr bwMode="auto">
              <a:xfrm flipV="1">
                <a:off x="1898" y="2010"/>
                <a:ext cx="486" cy="37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54" name="Line 19"/>
              <p:cNvSpPr>
                <a:spLocks noChangeShapeType="1"/>
              </p:cNvSpPr>
              <p:nvPr/>
            </p:nvSpPr>
            <p:spPr bwMode="auto">
              <a:xfrm>
                <a:off x="1898" y="2382"/>
                <a:ext cx="546" cy="10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55" name="Line 20"/>
              <p:cNvSpPr>
                <a:spLocks noChangeShapeType="1"/>
              </p:cNvSpPr>
              <p:nvPr/>
            </p:nvSpPr>
            <p:spPr bwMode="auto">
              <a:xfrm>
                <a:off x="2858" y="2256"/>
                <a:ext cx="390" cy="28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56" name="Line 21"/>
              <p:cNvSpPr>
                <a:spLocks noChangeShapeType="1"/>
              </p:cNvSpPr>
              <p:nvPr/>
            </p:nvSpPr>
            <p:spPr bwMode="auto">
              <a:xfrm flipH="1">
                <a:off x="1304" y="1086"/>
                <a:ext cx="1152" cy="237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57" name="Line 22"/>
              <p:cNvSpPr>
                <a:spLocks noChangeShapeType="1"/>
              </p:cNvSpPr>
              <p:nvPr/>
            </p:nvSpPr>
            <p:spPr bwMode="auto">
              <a:xfrm flipH="1">
                <a:off x="1796" y="1098"/>
                <a:ext cx="642" cy="477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58" name="Line 23"/>
              <p:cNvSpPr>
                <a:spLocks noChangeShapeType="1"/>
              </p:cNvSpPr>
              <p:nvPr/>
            </p:nvSpPr>
            <p:spPr bwMode="auto">
              <a:xfrm>
                <a:off x="1790" y="1578"/>
                <a:ext cx="350" cy="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59" name="Line 25"/>
              <p:cNvSpPr>
                <a:spLocks noChangeShapeType="1"/>
              </p:cNvSpPr>
              <p:nvPr/>
            </p:nvSpPr>
            <p:spPr bwMode="auto">
              <a:xfrm flipH="1">
                <a:off x="2508" y="2546"/>
                <a:ext cx="744" cy="200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60" name="Line 26"/>
              <p:cNvSpPr>
                <a:spLocks noChangeShapeType="1"/>
              </p:cNvSpPr>
              <p:nvPr/>
            </p:nvSpPr>
            <p:spPr bwMode="auto">
              <a:xfrm flipV="1">
                <a:off x="2858" y="3110"/>
                <a:ext cx="578" cy="29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61" name="Line 27"/>
              <p:cNvSpPr>
                <a:spLocks noChangeShapeType="1"/>
              </p:cNvSpPr>
              <p:nvPr/>
            </p:nvSpPr>
            <p:spPr bwMode="auto">
              <a:xfrm flipV="1">
                <a:off x="2437" y="3410"/>
                <a:ext cx="419" cy="191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62" name="Line 28"/>
              <p:cNvSpPr>
                <a:spLocks noChangeShapeType="1"/>
              </p:cNvSpPr>
              <p:nvPr/>
            </p:nvSpPr>
            <p:spPr bwMode="auto">
              <a:xfrm>
                <a:off x="1900" y="3403"/>
                <a:ext cx="535" cy="19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63" name="Line 29"/>
              <p:cNvSpPr>
                <a:spLocks noChangeShapeType="1"/>
              </p:cNvSpPr>
              <p:nvPr/>
            </p:nvSpPr>
            <p:spPr bwMode="auto">
              <a:xfrm flipH="1">
                <a:off x="1907" y="2917"/>
                <a:ext cx="270" cy="48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64" name="Line 30"/>
              <p:cNvSpPr>
                <a:spLocks noChangeShapeType="1"/>
              </p:cNvSpPr>
              <p:nvPr/>
            </p:nvSpPr>
            <p:spPr bwMode="auto">
              <a:xfrm>
                <a:off x="2177" y="2919"/>
                <a:ext cx="258" cy="67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65" name="Line 31"/>
              <p:cNvSpPr>
                <a:spLocks noChangeShapeType="1"/>
              </p:cNvSpPr>
              <p:nvPr/>
            </p:nvSpPr>
            <p:spPr bwMode="auto">
              <a:xfrm>
                <a:off x="2175" y="2917"/>
                <a:ext cx="678" cy="49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66" name="Line 32"/>
              <p:cNvSpPr>
                <a:spLocks noChangeShapeType="1"/>
              </p:cNvSpPr>
              <p:nvPr/>
            </p:nvSpPr>
            <p:spPr bwMode="auto">
              <a:xfrm>
                <a:off x="2516" y="2752"/>
                <a:ext cx="417" cy="110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67" name="Line 33"/>
              <p:cNvSpPr>
                <a:spLocks noChangeShapeType="1"/>
              </p:cNvSpPr>
              <p:nvPr/>
            </p:nvSpPr>
            <p:spPr bwMode="auto">
              <a:xfrm>
                <a:off x="2133" y="2707"/>
                <a:ext cx="40" cy="210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68" name="Line 34"/>
              <p:cNvSpPr>
                <a:spLocks noChangeShapeType="1"/>
              </p:cNvSpPr>
              <p:nvPr/>
            </p:nvSpPr>
            <p:spPr bwMode="auto">
              <a:xfrm>
                <a:off x="2125" y="2704"/>
                <a:ext cx="377" cy="39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69" name="Line 35"/>
              <p:cNvSpPr>
                <a:spLocks noChangeShapeType="1"/>
              </p:cNvSpPr>
              <p:nvPr/>
            </p:nvSpPr>
            <p:spPr bwMode="auto">
              <a:xfrm flipV="1">
                <a:off x="2172" y="2745"/>
                <a:ext cx="338" cy="173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70" name="Line 36"/>
              <p:cNvSpPr>
                <a:spLocks noChangeShapeType="1"/>
              </p:cNvSpPr>
              <p:nvPr/>
            </p:nvSpPr>
            <p:spPr bwMode="auto">
              <a:xfrm flipV="1">
                <a:off x="2853" y="2862"/>
                <a:ext cx="77" cy="54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71" name="Line 37"/>
              <p:cNvSpPr>
                <a:spLocks noChangeShapeType="1"/>
              </p:cNvSpPr>
              <p:nvPr/>
            </p:nvSpPr>
            <p:spPr bwMode="auto">
              <a:xfrm flipH="1" flipV="1">
                <a:off x="1887" y="2957"/>
                <a:ext cx="21" cy="447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72" name="Line 38"/>
              <p:cNvSpPr>
                <a:spLocks noChangeShapeType="1"/>
              </p:cNvSpPr>
              <p:nvPr/>
            </p:nvSpPr>
            <p:spPr bwMode="auto">
              <a:xfrm flipV="1">
                <a:off x="1881" y="2918"/>
                <a:ext cx="299" cy="3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73" name="Line 39"/>
              <p:cNvSpPr>
                <a:spLocks noChangeShapeType="1"/>
              </p:cNvSpPr>
              <p:nvPr/>
            </p:nvSpPr>
            <p:spPr bwMode="auto">
              <a:xfrm flipV="1">
                <a:off x="1883" y="2705"/>
                <a:ext cx="245" cy="251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74" name="Line 40"/>
              <p:cNvSpPr>
                <a:spLocks noChangeShapeType="1"/>
              </p:cNvSpPr>
              <p:nvPr/>
            </p:nvSpPr>
            <p:spPr bwMode="auto">
              <a:xfrm flipV="1">
                <a:off x="2173" y="2865"/>
                <a:ext cx="758" cy="5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75" name="Line 41"/>
              <p:cNvSpPr>
                <a:spLocks noChangeShapeType="1"/>
              </p:cNvSpPr>
              <p:nvPr/>
            </p:nvSpPr>
            <p:spPr bwMode="auto">
              <a:xfrm flipV="1">
                <a:off x="4017" y="3559"/>
                <a:ext cx="419" cy="221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76" name="Line 42"/>
              <p:cNvSpPr>
                <a:spLocks noChangeShapeType="1"/>
              </p:cNvSpPr>
              <p:nvPr/>
            </p:nvSpPr>
            <p:spPr bwMode="auto">
              <a:xfrm>
                <a:off x="3478" y="3548"/>
                <a:ext cx="535" cy="230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77" name="Line 43"/>
              <p:cNvSpPr>
                <a:spLocks noChangeShapeType="1"/>
              </p:cNvSpPr>
              <p:nvPr/>
            </p:nvSpPr>
            <p:spPr bwMode="auto">
              <a:xfrm flipH="1">
                <a:off x="3495" y="3294"/>
                <a:ext cx="454" cy="24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78" name="Line 44"/>
              <p:cNvSpPr>
                <a:spLocks noChangeShapeType="1"/>
              </p:cNvSpPr>
              <p:nvPr/>
            </p:nvSpPr>
            <p:spPr bwMode="auto">
              <a:xfrm>
                <a:off x="3953" y="3294"/>
                <a:ext cx="60" cy="47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79" name="Line 45"/>
              <p:cNvSpPr>
                <a:spLocks noChangeShapeType="1"/>
              </p:cNvSpPr>
              <p:nvPr/>
            </p:nvSpPr>
            <p:spPr bwMode="auto">
              <a:xfrm>
                <a:off x="3951" y="3296"/>
                <a:ext cx="472" cy="27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80" name="Line 46"/>
              <p:cNvSpPr>
                <a:spLocks noChangeShapeType="1"/>
              </p:cNvSpPr>
              <p:nvPr/>
            </p:nvSpPr>
            <p:spPr bwMode="auto">
              <a:xfrm>
                <a:off x="4072" y="2887"/>
                <a:ext cx="417" cy="13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81" name="Line 47"/>
              <p:cNvSpPr>
                <a:spLocks noChangeShapeType="1"/>
              </p:cNvSpPr>
              <p:nvPr/>
            </p:nvSpPr>
            <p:spPr bwMode="auto">
              <a:xfrm>
                <a:off x="3703" y="2864"/>
                <a:ext cx="248" cy="42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82" name="Line 48"/>
              <p:cNvSpPr>
                <a:spLocks noChangeShapeType="1"/>
              </p:cNvSpPr>
              <p:nvPr/>
            </p:nvSpPr>
            <p:spPr bwMode="auto">
              <a:xfrm>
                <a:off x="3708" y="2871"/>
                <a:ext cx="360" cy="23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83" name="Line 49"/>
              <p:cNvSpPr>
                <a:spLocks noChangeShapeType="1"/>
              </p:cNvSpPr>
              <p:nvPr/>
            </p:nvSpPr>
            <p:spPr bwMode="auto">
              <a:xfrm flipV="1">
                <a:off x="3958" y="2890"/>
                <a:ext cx="118" cy="399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84" name="Line 50"/>
              <p:cNvSpPr>
                <a:spLocks noChangeShapeType="1"/>
              </p:cNvSpPr>
              <p:nvPr/>
            </p:nvSpPr>
            <p:spPr bwMode="auto">
              <a:xfrm flipV="1">
                <a:off x="4427" y="3024"/>
                <a:ext cx="57" cy="531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85" name="Line 51"/>
              <p:cNvSpPr>
                <a:spLocks noChangeShapeType="1"/>
              </p:cNvSpPr>
              <p:nvPr/>
            </p:nvSpPr>
            <p:spPr bwMode="auto">
              <a:xfrm flipH="1" flipV="1">
                <a:off x="3435" y="3108"/>
                <a:ext cx="32" cy="42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86" name="Line 52"/>
              <p:cNvSpPr>
                <a:spLocks noChangeShapeType="1"/>
              </p:cNvSpPr>
              <p:nvPr/>
            </p:nvSpPr>
            <p:spPr bwMode="auto">
              <a:xfrm>
                <a:off x="3441" y="3107"/>
                <a:ext cx="509" cy="18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87" name="Line 53"/>
              <p:cNvSpPr>
                <a:spLocks noChangeShapeType="1"/>
              </p:cNvSpPr>
              <p:nvPr/>
            </p:nvSpPr>
            <p:spPr bwMode="auto">
              <a:xfrm flipV="1">
                <a:off x="3437" y="2864"/>
                <a:ext cx="269" cy="245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88" name="Line 54"/>
              <p:cNvSpPr>
                <a:spLocks noChangeShapeType="1"/>
              </p:cNvSpPr>
              <p:nvPr/>
            </p:nvSpPr>
            <p:spPr bwMode="auto">
              <a:xfrm flipV="1">
                <a:off x="3953" y="3022"/>
                <a:ext cx="534" cy="27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89" name="Line 55"/>
              <p:cNvSpPr>
                <a:spLocks noChangeShapeType="1"/>
              </p:cNvSpPr>
              <p:nvPr/>
            </p:nvSpPr>
            <p:spPr bwMode="auto">
              <a:xfrm>
                <a:off x="2858" y="3408"/>
                <a:ext cx="616" cy="13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90" name="Line 56"/>
              <p:cNvSpPr>
                <a:spLocks noChangeShapeType="1"/>
              </p:cNvSpPr>
              <p:nvPr/>
            </p:nvSpPr>
            <p:spPr bwMode="auto">
              <a:xfrm>
                <a:off x="2858" y="3408"/>
                <a:ext cx="46" cy="470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91" name="Line 57"/>
              <p:cNvSpPr>
                <a:spLocks noChangeShapeType="1"/>
              </p:cNvSpPr>
              <p:nvPr/>
            </p:nvSpPr>
            <p:spPr bwMode="auto">
              <a:xfrm>
                <a:off x="2444" y="3598"/>
                <a:ext cx="462" cy="280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92" name="Line 58"/>
              <p:cNvSpPr>
                <a:spLocks noChangeShapeType="1"/>
              </p:cNvSpPr>
              <p:nvPr/>
            </p:nvSpPr>
            <p:spPr bwMode="auto">
              <a:xfrm flipV="1">
                <a:off x="2904" y="3552"/>
                <a:ext cx="578" cy="32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93" name="Line 59"/>
              <p:cNvSpPr>
                <a:spLocks noChangeShapeType="1"/>
              </p:cNvSpPr>
              <p:nvPr/>
            </p:nvSpPr>
            <p:spPr bwMode="auto">
              <a:xfrm flipV="1">
                <a:off x="3534" y="3778"/>
                <a:ext cx="480" cy="14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94" name="Line 60"/>
              <p:cNvSpPr>
                <a:spLocks noChangeShapeType="1"/>
              </p:cNvSpPr>
              <p:nvPr/>
            </p:nvSpPr>
            <p:spPr bwMode="auto">
              <a:xfrm>
                <a:off x="3474" y="3544"/>
                <a:ext cx="60" cy="37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95" name="Line 61"/>
              <p:cNvSpPr>
                <a:spLocks noChangeShapeType="1"/>
              </p:cNvSpPr>
              <p:nvPr/>
            </p:nvSpPr>
            <p:spPr bwMode="auto">
              <a:xfrm>
                <a:off x="2906" y="3878"/>
                <a:ext cx="628" cy="4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96" name="Line 62"/>
              <p:cNvSpPr>
                <a:spLocks noChangeShapeType="1"/>
              </p:cNvSpPr>
              <p:nvPr/>
            </p:nvSpPr>
            <p:spPr bwMode="auto">
              <a:xfrm>
                <a:off x="2932" y="2858"/>
                <a:ext cx="504" cy="25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97" name="Line 63"/>
              <p:cNvSpPr>
                <a:spLocks noChangeShapeType="1"/>
              </p:cNvSpPr>
              <p:nvPr/>
            </p:nvSpPr>
            <p:spPr bwMode="auto">
              <a:xfrm flipH="1">
                <a:off x="2928" y="2544"/>
                <a:ext cx="324" cy="320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98" name="Line 64"/>
              <p:cNvSpPr>
                <a:spLocks noChangeShapeType="1"/>
              </p:cNvSpPr>
              <p:nvPr/>
            </p:nvSpPr>
            <p:spPr bwMode="auto">
              <a:xfrm>
                <a:off x="3250" y="2546"/>
                <a:ext cx="184" cy="55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399" name="Line 65"/>
              <p:cNvSpPr>
                <a:spLocks noChangeShapeType="1"/>
              </p:cNvSpPr>
              <p:nvPr/>
            </p:nvSpPr>
            <p:spPr bwMode="auto">
              <a:xfrm>
                <a:off x="3254" y="2546"/>
                <a:ext cx="450" cy="32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00" name="Line 66"/>
              <p:cNvSpPr>
                <a:spLocks noChangeShapeType="1"/>
              </p:cNvSpPr>
              <p:nvPr/>
            </p:nvSpPr>
            <p:spPr bwMode="auto">
              <a:xfrm flipH="1">
                <a:off x="3704" y="2400"/>
                <a:ext cx="306" cy="471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01" name="Line 67"/>
              <p:cNvSpPr>
                <a:spLocks noChangeShapeType="1"/>
              </p:cNvSpPr>
              <p:nvPr/>
            </p:nvSpPr>
            <p:spPr bwMode="auto">
              <a:xfrm flipV="1">
                <a:off x="3252" y="2400"/>
                <a:ext cx="758" cy="14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02" name="Line 68"/>
              <p:cNvSpPr>
                <a:spLocks noChangeShapeType="1"/>
              </p:cNvSpPr>
              <p:nvPr/>
            </p:nvSpPr>
            <p:spPr bwMode="auto">
              <a:xfrm flipH="1" flipV="1">
                <a:off x="4010" y="2400"/>
                <a:ext cx="62" cy="48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03" name="Line 69"/>
              <p:cNvSpPr>
                <a:spLocks noChangeShapeType="1"/>
              </p:cNvSpPr>
              <p:nvPr/>
            </p:nvSpPr>
            <p:spPr bwMode="auto">
              <a:xfrm flipH="1" flipV="1">
                <a:off x="4010" y="2400"/>
                <a:ext cx="480" cy="62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04" name="Line 70"/>
              <p:cNvSpPr>
                <a:spLocks noChangeShapeType="1"/>
              </p:cNvSpPr>
              <p:nvPr/>
            </p:nvSpPr>
            <p:spPr bwMode="auto">
              <a:xfrm flipV="1">
                <a:off x="2451" y="2263"/>
                <a:ext cx="419" cy="221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05" name="Line 71"/>
              <p:cNvSpPr>
                <a:spLocks noChangeShapeType="1"/>
              </p:cNvSpPr>
              <p:nvPr/>
            </p:nvSpPr>
            <p:spPr bwMode="auto">
              <a:xfrm>
                <a:off x="2385" y="2000"/>
                <a:ext cx="472" cy="27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06" name="Line 72"/>
              <p:cNvSpPr>
                <a:spLocks noChangeShapeType="1"/>
              </p:cNvSpPr>
              <p:nvPr/>
            </p:nvSpPr>
            <p:spPr bwMode="auto">
              <a:xfrm>
                <a:off x="2506" y="1591"/>
                <a:ext cx="417" cy="13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07" name="Line 73"/>
              <p:cNvSpPr>
                <a:spLocks noChangeShapeType="1"/>
              </p:cNvSpPr>
              <p:nvPr/>
            </p:nvSpPr>
            <p:spPr bwMode="auto">
              <a:xfrm>
                <a:off x="2142" y="1575"/>
                <a:ext cx="360" cy="23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08" name="Line 74"/>
              <p:cNvSpPr>
                <a:spLocks noChangeShapeType="1"/>
              </p:cNvSpPr>
              <p:nvPr/>
            </p:nvSpPr>
            <p:spPr bwMode="auto">
              <a:xfrm flipV="1">
                <a:off x="2392" y="1594"/>
                <a:ext cx="118" cy="399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09" name="Line 75"/>
              <p:cNvSpPr>
                <a:spLocks noChangeShapeType="1"/>
              </p:cNvSpPr>
              <p:nvPr/>
            </p:nvSpPr>
            <p:spPr bwMode="auto">
              <a:xfrm flipV="1">
                <a:off x="2861" y="1728"/>
                <a:ext cx="57" cy="531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10" name="Line 76"/>
              <p:cNvSpPr>
                <a:spLocks noChangeShapeType="1"/>
              </p:cNvSpPr>
              <p:nvPr/>
            </p:nvSpPr>
            <p:spPr bwMode="auto">
              <a:xfrm flipV="1">
                <a:off x="2387" y="1726"/>
                <a:ext cx="534" cy="27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11" name="Line 77"/>
              <p:cNvSpPr>
                <a:spLocks noChangeShapeType="1"/>
              </p:cNvSpPr>
              <p:nvPr/>
            </p:nvSpPr>
            <p:spPr bwMode="auto">
              <a:xfrm flipH="1">
                <a:off x="2138" y="1104"/>
                <a:ext cx="306" cy="471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12" name="Line 78"/>
              <p:cNvSpPr>
                <a:spLocks noChangeShapeType="1"/>
              </p:cNvSpPr>
              <p:nvPr/>
            </p:nvSpPr>
            <p:spPr bwMode="auto">
              <a:xfrm flipH="1" flipV="1">
                <a:off x="2444" y="1104"/>
                <a:ext cx="62" cy="48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13" name="Line 79"/>
              <p:cNvSpPr>
                <a:spLocks noChangeShapeType="1"/>
              </p:cNvSpPr>
              <p:nvPr/>
            </p:nvSpPr>
            <p:spPr bwMode="auto">
              <a:xfrm flipH="1" flipV="1">
                <a:off x="2444" y="1104"/>
                <a:ext cx="480" cy="62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14" name="Line 80"/>
              <p:cNvSpPr>
                <a:spLocks noChangeShapeType="1"/>
              </p:cNvSpPr>
              <p:nvPr/>
            </p:nvSpPr>
            <p:spPr bwMode="auto">
              <a:xfrm flipV="1">
                <a:off x="1218" y="1579"/>
                <a:ext cx="578" cy="29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15" name="Line 81"/>
              <p:cNvSpPr>
                <a:spLocks noChangeShapeType="1"/>
              </p:cNvSpPr>
              <p:nvPr/>
            </p:nvSpPr>
            <p:spPr bwMode="auto">
              <a:xfrm flipV="1">
                <a:off x="1213" y="1331"/>
                <a:ext cx="77" cy="54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16" name="Line 82"/>
              <p:cNvSpPr>
                <a:spLocks noChangeShapeType="1"/>
              </p:cNvSpPr>
              <p:nvPr/>
            </p:nvSpPr>
            <p:spPr bwMode="auto">
              <a:xfrm flipH="1" flipV="1">
                <a:off x="1795" y="1577"/>
                <a:ext cx="32" cy="42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17" name="Line 83"/>
              <p:cNvSpPr>
                <a:spLocks noChangeShapeType="1"/>
              </p:cNvSpPr>
              <p:nvPr/>
            </p:nvSpPr>
            <p:spPr bwMode="auto">
              <a:xfrm>
                <a:off x="1218" y="1877"/>
                <a:ext cx="616" cy="13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18" name="Line 84"/>
              <p:cNvSpPr>
                <a:spLocks noChangeShapeType="1"/>
              </p:cNvSpPr>
              <p:nvPr/>
            </p:nvSpPr>
            <p:spPr bwMode="auto">
              <a:xfrm>
                <a:off x="1218" y="1877"/>
                <a:ext cx="46" cy="470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19" name="Line 85"/>
              <p:cNvSpPr>
                <a:spLocks noChangeShapeType="1"/>
              </p:cNvSpPr>
              <p:nvPr/>
            </p:nvSpPr>
            <p:spPr bwMode="auto">
              <a:xfrm flipV="1">
                <a:off x="1264" y="2021"/>
                <a:ext cx="578" cy="32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20" name="Line 86"/>
              <p:cNvSpPr>
                <a:spLocks noChangeShapeType="1"/>
              </p:cNvSpPr>
              <p:nvPr/>
            </p:nvSpPr>
            <p:spPr bwMode="auto">
              <a:xfrm>
                <a:off x="1834" y="2013"/>
                <a:ext cx="60" cy="37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21" name="Line 87"/>
              <p:cNvSpPr>
                <a:spLocks noChangeShapeType="1"/>
              </p:cNvSpPr>
              <p:nvPr/>
            </p:nvSpPr>
            <p:spPr bwMode="auto">
              <a:xfrm>
                <a:off x="1266" y="2347"/>
                <a:ext cx="628" cy="4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22" name="Line 88"/>
              <p:cNvSpPr>
                <a:spLocks noChangeShapeType="1"/>
              </p:cNvSpPr>
              <p:nvPr/>
            </p:nvSpPr>
            <p:spPr bwMode="auto">
              <a:xfrm>
                <a:off x="1292" y="1327"/>
                <a:ext cx="504" cy="25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23" name="Line 89"/>
              <p:cNvSpPr>
                <a:spLocks noChangeShapeType="1"/>
              </p:cNvSpPr>
              <p:nvPr/>
            </p:nvSpPr>
            <p:spPr bwMode="auto">
              <a:xfrm flipV="1">
                <a:off x="3834" y="1881"/>
                <a:ext cx="419" cy="221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24" name="Line 90"/>
              <p:cNvSpPr>
                <a:spLocks noChangeShapeType="1"/>
              </p:cNvSpPr>
              <p:nvPr/>
            </p:nvSpPr>
            <p:spPr bwMode="auto">
              <a:xfrm>
                <a:off x="3295" y="1870"/>
                <a:ext cx="535" cy="230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25" name="Line 91"/>
              <p:cNvSpPr>
                <a:spLocks noChangeShapeType="1"/>
              </p:cNvSpPr>
              <p:nvPr/>
            </p:nvSpPr>
            <p:spPr bwMode="auto">
              <a:xfrm flipH="1">
                <a:off x="3312" y="1616"/>
                <a:ext cx="454" cy="24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26" name="Line 92"/>
              <p:cNvSpPr>
                <a:spLocks noChangeShapeType="1"/>
              </p:cNvSpPr>
              <p:nvPr/>
            </p:nvSpPr>
            <p:spPr bwMode="auto">
              <a:xfrm>
                <a:off x="3770" y="1616"/>
                <a:ext cx="60" cy="47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27" name="Line 93"/>
              <p:cNvSpPr>
                <a:spLocks noChangeShapeType="1"/>
              </p:cNvSpPr>
              <p:nvPr/>
            </p:nvSpPr>
            <p:spPr bwMode="auto">
              <a:xfrm>
                <a:off x="3768" y="1618"/>
                <a:ext cx="472" cy="27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28" name="Line 94"/>
              <p:cNvSpPr>
                <a:spLocks noChangeShapeType="1"/>
              </p:cNvSpPr>
              <p:nvPr/>
            </p:nvSpPr>
            <p:spPr bwMode="auto">
              <a:xfrm>
                <a:off x="3490" y="1132"/>
                <a:ext cx="278" cy="48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29" name="Line 95"/>
              <p:cNvSpPr>
                <a:spLocks noChangeShapeType="1"/>
              </p:cNvSpPr>
              <p:nvPr/>
            </p:nvSpPr>
            <p:spPr bwMode="auto">
              <a:xfrm>
                <a:off x="3507" y="1121"/>
                <a:ext cx="599" cy="79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30" name="Line 96"/>
              <p:cNvSpPr>
                <a:spLocks noChangeShapeType="1"/>
              </p:cNvSpPr>
              <p:nvPr/>
            </p:nvSpPr>
            <p:spPr bwMode="auto">
              <a:xfrm flipH="1" flipV="1">
                <a:off x="4103" y="1208"/>
                <a:ext cx="141" cy="669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31" name="Line 97"/>
              <p:cNvSpPr>
                <a:spLocks noChangeShapeType="1"/>
              </p:cNvSpPr>
              <p:nvPr/>
            </p:nvSpPr>
            <p:spPr bwMode="auto">
              <a:xfrm flipH="1" flipV="1">
                <a:off x="3252" y="1430"/>
                <a:ext cx="32" cy="42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32" name="Line 98"/>
              <p:cNvSpPr>
                <a:spLocks noChangeShapeType="1"/>
              </p:cNvSpPr>
              <p:nvPr/>
            </p:nvSpPr>
            <p:spPr bwMode="auto">
              <a:xfrm>
                <a:off x="3258" y="1429"/>
                <a:ext cx="509" cy="18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33" name="Line 99"/>
              <p:cNvSpPr>
                <a:spLocks noChangeShapeType="1"/>
              </p:cNvSpPr>
              <p:nvPr/>
            </p:nvSpPr>
            <p:spPr bwMode="auto">
              <a:xfrm flipV="1">
                <a:off x="3254" y="1126"/>
                <a:ext cx="263" cy="305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34" name="Line 100"/>
              <p:cNvSpPr>
                <a:spLocks noChangeShapeType="1"/>
              </p:cNvSpPr>
              <p:nvPr/>
            </p:nvSpPr>
            <p:spPr bwMode="auto">
              <a:xfrm flipV="1">
                <a:off x="3770" y="1206"/>
                <a:ext cx="324" cy="41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35" name="Line 101"/>
              <p:cNvSpPr>
                <a:spLocks noChangeShapeType="1"/>
              </p:cNvSpPr>
              <p:nvPr/>
            </p:nvSpPr>
            <p:spPr bwMode="auto">
              <a:xfrm flipV="1">
                <a:off x="3351" y="2100"/>
                <a:ext cx="480" cy="14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36" name="Line 102"/>
              <p:cNvSpPr>
                <a:spLocks noChangeShapeType="1"/>
              </p:cNvSpPr>
              <p:nvPr/>
            </p:nvSpPr>
            <p:spPr bwMode="auto">
              <a:xfrm>
                <a:off x="3291" y="1866"/>
                <a:ext cx="60" cy="37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37" name="Line 103"/>
              <p:cNvSpPr>
                <a:spLocks noChangeShapeType="1"/>
              </p:cNvSpPr>
              <p:nvPr/>
            </p:nvSpPr>
            <p:spPr bwMode="auto">
              <a:xfrm flipV="1">
                <a:off x="1229" y="3285"/>
                <a:ext cx="419" cy="221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38" name="Line 104"/>
              <p:cNvSpPr>
                <a:spLocks noChangeShapeType="1"/>
              </p:cNvSpPr>
              <p:nvPr/>
            </p:nvSpPr>
            <p:spPr bwMode="auto">
              <a:xfrm>
                <a:off x="690" y="3274"/>
                <a:ext cx="535" cy="230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39" name="Line 105"/>
              <p:cNvSpPr>
                <a:spLocks noChangeShapeType="1"/>
              </p:cNvSpPr>
              <p:nvPr/>
            </p:nvSpPr>
            <p:spPr bwMode="auto">
              <a:xfrm flipH="1">
                <a:off x="707" y="3020"/>
                <a:ext cx="454" cy="24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40" name="Line 106"/>
              <p:cNvSpPr>
                <a:spLocks noChangeShapeType="1"/>
              </p:cNvSpPr>
              <p:nvPr/>
            </p:nvSpPr>
            <p:spPr bwMode="auto">
              <a:xfrm>
                <a:off x="1165" y="3020"/>
                <a:ext cx="60" cy="47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41" name="Line 107"/>
              <p:cNvSpPr>
                <a:spLocks noChangeShapeType="1"/>
              </p:cNvSpPr>
              <p:nvPr/>
            </p:nvSpPr>
            <p:spPr bwMode="auto">
              <a:xfrm>
                <a:off x="1163" y="3022"/>
                <a:ext cx="472" cy="27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42" name="Line 108"/>
              <p:cNvSpPr>
                <a:spLocks noChangeShapeType="1"/>
              </p:cNvSpPr>
              <p:nvPr/>
            </p:nvSpPr>
            <p:spPr bwMode="auto">
              <a:xfrm>
                <a:off x="1284" y="2613"/>
                <a:ext cx="417" cy="13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43" name="Line 109"/>
              <p:cNvSpPr>
                <a:spLocks noChangeShapeType="1"/>
              </p:cNvSpPr>
              <p:nvPr/>
            </p:nvSpPr>
            <p:spPr bwMode="auto">
              <a:xfrm>
                <a:off x="915" y="2590"/>
                <a:ext cx="248" cy="42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44" name="Line 110"/>
              <p:cNvSpPr>
                <a:spLocks noChangeShapeType="1"/>
              </p:cNvSpPr>
              <p:nvPr/>
            </p:nvSpPr>
            <p:spPr bwMode="auto">
              <a:xfrm>
                <a:off x="920" y="2597"/>
                <a:ext cx="360" cy="23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45" name="Line 111"/>
              <p:cNvSpPr>
                <a:spLocks noChangeShapeType="1"/>
              </p:cNvSpPr>
              <p:nvPr/>
            </p:nvSpPr>
            <p:spPr bwMode="auto">
              <a:xfrm flipV="1">
                <a:off x="1170" y="2616"/>
                <a:ext cx="118" cy="399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46" name="Line 112"/>
              <p:cNvSpPr>
                <a:spLocks noChangeShapeType="1"/>
              </p:cNvSpPr>
              <p:nvPr/>
            </p:nvSpPr>
            <p:spPr bwMode="auto">
              <a:xfrm flipV="1">
                <a:off x="1639" y="2750"/>
                <a:ext cx="57" cy="531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47" name="Line 113"/>
              <p:cNvSpPr>
                <a:spLocks noChangeShapeType="1"/>
              </p:cNvSpPr>
              <p:nvPr/>
            </p:nvSpPr>
            <p:spPr bwMode="auto">
              <a:xfrm flipH="1" flipV="1">
                <a:off x="647" y="2834"/>
                <a:ext cx="32" cy="42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48" name="Line 114"/>
              <p:cNvSpPr>
                <a:spLocks noChangeShapeType="1"/>
              </p:cNvSpPr>
              <p:nvPr/>
            </p:nvSpPr>
            <p:spPr bwMode="auto">
              <a:xfrm>
                <a:off x="653" y="2833"/>
                <a:ext cx="509" cy="18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49" name="Line 115"/>
              <p:cNvSpPr>
                <a:spLocks noChangeShapeType="1"/>
              </p:cNvSpPr>
              <p:nvPr/>
            </p:nvSpPr>
            <p:spPr bwMode="auto">
              <a:xfrm flipV="1">
                <a:off x="649" y="2590"/>
                <a:ext cx="269" cy="245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50" name="Line 116"/>
              <p:cNvSpPr>
                <a:spLocks noChangeShapeType="1"/>
              </p:cNvSpPr>
              <p:nvPr/>
            </p:nvSpPr>
            <p:spPr bwMode="auto">
              <a:xfrm flipV="1">
                <a:off x="1165" y="2748"/>
                <a:ext cx="534" cy="27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51" name="Line 117"/>
              <p:cNvSpPr>
                <a:spLocks noChangeShapeType="1"/>
              </p:cNvSpPr>
              <p:nvPr/>
            </p:nvSpPr>
            <p:spPr bwMode="auto">
              <a:xfrm flipV="1">
                <a:off x="1844" y="3591"/>
                <a:ext cx="594" cy="9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52" name="Line 118"/>
              <p:cNvSpPr>
                <a:spLocks noChangeShapeType="1"/>
              </p:cNvSpPr>
              <p:nvPr/>
            </p:nvSpPr>
            <p:spPr bwMode="auto">
              <a:xfrm>
                <a:off x="1231" y="3504"/>
                <a:ext cx="613" cy="181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53" name="Line 119"/>
              <p:cNvSpPr>
                <a:spLocks noChangeShapeType="1"/>
              </p:cNvSpPr>
              <p:nvPr/>
            </p:nvSpPr>
            <p:spPr bwMode="auto">
              <a:xfrm>
                <a:off x="1888" y="2382"/>
                <a:ext cx="238" cy="31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54" name="Line 120"/>
              <p:cNvSpPr>
                <a:spLocks noChangeShapeType="1"/>
              </p:cNvSpPr>
              <p:nvPr/>
            </p:nvSpPr>
            <p:spPr bwMode="auto">
              <a:xfrm flipV="1">
                <a:off x="1688" y="2700"/>
                <a:ext cx="436" cy="60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55" name="Line 121"/>
              <p:cNvSpPr>
                <a:spLocks noChangeShapeType="1"/>
              </p:cNvSpPr>
              <p:nvPr/>
            </p:nvSpPr>
            <p:spPr bwMode="auto">
              <a:xfrm>
                <a:off x="1682" y="2748"/>
                <a:ext cx="202" cy="20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56" name="Line 122"/>
              <p:cNvSpPr>
                <a:spLocks noChangeShapeType="1"/>
              </p:cNvSpPr>
              <p:nvPr/>
            </p:nvSpPr>
            <p:spPr bwMode="auto">
              <a:xfrm>
                <a:off x="1838" y="3684"/>
                <a:ext cx="1066" cy="19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57" name="Line 123"/>
              <p:cNvSpPr>
                <a:spLocks noChangeShapeType="1"/>
              </p:cNvSpPr>
              <p:nvPr/>
            </p:nvSpPr>
            <p:spPr bwMode="auto">
              <a:xfrm flipV="1">
                <a:off x="1248" y="3412"/>
                <a:ext cx="665" cy="7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58" name="Line 124"/>
              <p:cNvSpPr>
                <a:spLocks noChangeShapeType="1"/>
              </p:cNvSpPr>
              <p:nvPr/>
            </p:nvSpPr>
            <p:spPr bwMode="auto">
              <a:xfrm flipV="1">
                <a:off x="1838" y="3408"/>
                <a:ext cx="78" cy="27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459" name="Line 125"/>
              <p:cNvSpPr>
                <a:spLocks noChangeShapeType="1"/>
              </p:cNvSpPr>
              <p:nvPr/>
            </p:nvSpPr>
            <p:spPr bwMode="auto">
              <a:xfrm>
                <a:off x="1622" y="3270"/>
                <a:ext cx="280" cy="13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60" name="Line 126"/>
              <p:cNvSpPr>
                <a:spLocks noChangeShapeType="1"/>
              </p:cNvSpPr>
              <p:nvPr/>
            </p:nvSpPr>
            <p:spPr bwMode="auto">
              <a:xfrm flipH="1" flipV="1">
                <a:off x="2442" y="2460"/>
                <a:ext cx="74" cy="28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61" name="Line 127"/>
              <p:cNvSpPr>
                <a:spLocks noChangeShapeType="1"/>
              </p:cNvSpPr>
              <p:nvPr/>
            </p:nvSpPr>
            <p:spPr bwMode="auto">
              <a:xfrm flipV="1">
                <a:off x="2518" y="2256"/>
                <a:ext cx="340" cy="48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62" name="Line 128"/>
              <p:cNvSpPr>
                <a:spLocks noChangeShapeType="1"/>
              </p:cNvSpPr>
              <p:nvPr/>
            </p:nvSpPr>
            <p:spPr bwMode="auto">
              <a:xfrm flipV="1">
                <a:off x="1610" y="2946"/>
                <a:ext cx="282" cy="36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63" name="Line 129"/>
              <p:cNvSpPr>
                <a:spLocks noChangeShapeType="1"/>
              </p:cNvSpPr>
              <p:nvPr/>
            </p:nvSpPr>
            <p:spPr bwMode="auto">
              <a:xfrm flipH="1" flipV="1">
                <a:off x="2438" y="1104"/>
                <a:ext cx="1062" cy="1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64" name="Line 130"/>
              <p:cNvSpPr>
                <a:spLocks noChangeShapeType="1"/>
              </p:cNvSpPr>
              <p:nvPr/>
            </p:nvSpPr>
            <p:spPr bwMode="auto">
              <a:xfrm flipH="1" flipV="1">
                <a:off x="2426" y="1104"/>
                <a:ext cx="840" cy="33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65" name="Line 131"/>
              <p:cNvSpPr>
                <a:spLocks noChangeShapeType="1"/>
              </p:cNvSpPr>
              <p:nvPr/>
            </p:nvSpPr>
            <p:spPr bwMode="auto">
              <a:xfrm flipH="1">
                <a:off x="2912" y="1440"/>
                <a:ext cx="354" cy="28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66" name="Line 132"/>
              <p:cNvSpPr>
                <a:spLocks noChangeShapeType="1"/>
              </p:cNvSpPr>
              <p:nvPr/>
            </p:nvSpPr>
            <p:spPr bwMode="auto">
              <a:xfrm flipH="1" flipV="1">
                <a:off x="2906" y="1728"/>
                <a:ext cx="396" cy="13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67" name="Line 133"/>
              <p:cNvSpPr>
                <a:spLocks noChangeShapeType="1"/>
              </p:cNvSpPr>
              <p:nvPr/>
            </p:nvSpPr>
            <p:spPr bwMode="auto">
              <a:xfrm flipH="1">
                <a:off x="2858" y="1866"/>
                <a:ext cx="438" cy="390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68" name="Line 134"/>
              <p:cNvSpPr>
                <a:spLocks noChangeShapeType="1"/>
              </p:cNvSpPr>
              <p:nvPr/>
            </p:nvSpPr>
            <p:spPr bwMode="auto">
              <a:xfrm flipH="1">
                <a:off x="3242" y="2256"/>
                <a:ext cx="102" cy="300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69" name="Line 135"/>
              <p:cNvSpPr>
                <a:spLocks noChangeShapeType="1"/>
              </p:cNvSpPr>
              <p:nvPr/>
            </p:nvSpPr>
            <p:spPr bwMode="auto">
              <a:xfrm flipH="1">
                <a:off x="2864" y="2256"/>
                <a:ext cx="480" cy="2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70" name="Line 136"/>
              <p:cNvSpPr>
                <a:spLocks noChangeShapeType="1"/>
              </p:cNvSpPr>
              <p:nvPr/>
            </p:nvSpPr>
            <p:spPr bwMode="auto">
              <a:xfrm flipH="1" flipV="1">
                <a:off x="3824" y="2100"/>
                <a:ext cx="174" cy="30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71" name="Line 137"/>
              <p:cNvSpPr>
                <a:spLocks noChangeShapeType="1"/>
              </p:cNvSpPr>
              <p:nvPr/>
            </p:nvSpPr>
            <p:spPr bwMode="auto">
              <a:xfrm flipH="1" flipV="1">
                <a:off x="3350" y="2238"/>
                <a:ext cx="672" cy="15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99472" name="Group 138"/>
              <p:cNvGrpSpPr>
                <a:grpSpLocks/>
              </p:cNvGrpSpPr>
              <p:nvPr/>
            </p:nvGrpSpPr>
            <p:grpSpPr bwMode="auto">
              <a:xfrm>
                <a:off x="880" y="1541"/>
                <a:ext cx="1669" cy="2094"/>
                <a:chOff x="1024" y="1541"/>
                <a:chExt cx="1669" cy="2094"/>
              </a:xfrm>
            </p:grpSpPr>
            <p:sp>
              <p:nvSpPr>
                <p:cNvPr id="99589" name="Oval 139"/>
                <p:cNvSpPr>
                  <a:spLocks noChangeArrowheads="1"/>
                </p:cNvSpPr>
                <p:nvPr/>
              </p:nvSpPr>
              <p:spPr bwMode="auto">
                <a:xfrm>
                  <a:off x="2282" y="2885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90" name="Oval 140"/>
                <p:cNvSpPr>
                  <a:spLocks noChangeArrowheads="1"/>
                </p:cNvSpPr>
                <p:nvPr/>
              </p:nvSpPr>
              <p:spPr bwMode="auto">
                <a:xfrm>
                  <a:off x="2492" y="1963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91" name="Oval 141"/>
                <p:cNvSpPr>
                  <a:spLocks noChangeArrowheads="1"/>
                </p:cNvSpPr>
                <p:nvPr/>
              </p:nvSpPr>
              <p:spPr bwMode="auto">
                <a:xfrm>
                  <a:off x="2614" y="1558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92" name="Oval 142"/>
                <p:cNvSpPr>
                  <a:spLocks noChangeArrowheads="1"/>
                </p:cNvSpPr>
                <p:nvPr/>
              </p:nvSpPr>
              <p:spPr bwMode="auto">
                <a:xfrm>
                  <a:off x="1372" y="2309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93" name="Oval 143"/>
                <p:cNvSpPr>
                  <a:spLocks noChangeArrowheads="1"/>
                </p:cNvSpPr>
                <p:nvPr/>
              </p:nvSpPr>
              <p:spPr bwMode="auto">
                <a:xfrm>
                  <a:off x="1322" y="1840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94" name="Oval 144"/>
                <p:cNvSpPr>
                  <a:spLocks noChangeArrowheads="1"/>
                </p:cNvSpPr>
                <p:nvPr/>
              </p:nvSpPr>
              <p:spPr bwMode="auto">
                <a:xfrm>
                  <a:off x="1904" y="1541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95" name="Oval 145"/>
                <p:cNvSpPr>
                  <a:spLocks noChangeArrowheads="1"/>
                </p:cNvSpPr>
                <p:nvPr/>
              </p:nvSpPr>
              <p:spPr bwMode="auto">
                <a:xfrm>
                  <a:off x="1943" y="1978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96" name="Oval 146"/>
                <p:cNvSpPr>
                  <a:spLocks noChangeArrowheads="1"/>
                </p:cNvSpPr>
                <p:nvPr/>
              </p:nvSpPr>
              <p:spPr bwMode="auto">
                <a:xfrm>
                  <a:off x="2246" y="1548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97" name="Oval 147"/>
                <p:cNvSpPr>
                  <a:spLocks noChangeArrowheads="1"/>
                </p:cNvSpPr>
                <p:nvPr/>
              </p:nvSpPr>
              <p:spPr bwMode="auto">
                <a:xfrm>
                  <a:off x="1270" y="2985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98" name="Oval 148"/>
                <p:cNvSpPr>
                  <a:spLocks noChangeArrowheads="1"/>
                </p:cNvSpPr>
                <p:nvPr/>
              </p:nvSpPr>
              <p:spPr bwMode="auto">
                <a:xfrm>
                  <a:off x="1392" y="2580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99" name="Oval 149"/>
                <p:cNvSpPr>
                  <a:spLocks noChangeArrowheads="1"/>
                </p:cNvSpPr>
                <p:nvPr/>
              </p:nvSpPr>
              <p:spPr bwMode="auto">
                <a:xfrm>
                  <a:off x="1024" y="2558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600" name="Oval 150"/>
                <p:cNvSpPr>
                  <a:spLocks noChangeArrowheads="1"/>
                </p:cNvSpPr>
                <p:nvPr/>
              </p:nvSpPr>
              <p:spPr bwMode="auto">
                <a:xfrm>
                  <a:off x="2618" y="2713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601" name="Oval 151"/>
                <p:cNvSpPr>
                  <a:spLocks noChangeArrowheads="1"/>
                </p:cNvSpPr>
                <p:nvPr/>
              </p:nvSpPr>
              <p:spPr bwMode="auto">
                <a:xfrm>
                  <a:off x="2555" y="2446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602" name="Oval 152"/>
                <p:cNvSpPr>
                  <a:spLocks noChangeArrowheads="1"/>
                </p:cNvSpPr>
                <p:nvPr/>
              </p:nvSpPr>
              <p:spPr bwMode="auto">
                <a:xfrm>
                  <a:off x="2234" y="2666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603" name="Oval 153"/>
                <p:cNvSpPr>
                  <a:spLocks noChangeArrowheads="1"/>
                </p:cNvSpPr>
                <p:nvPr/>
              </p:nvSpPr>
              <p:spPr bwMode="auto">
                <a:xfrm>
                  <a:off x="1994" y="2920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604" name="Oval 154"/>
                <p:cNvSpPr>
                  <a:spLocks noChangeArrowheads="1"/>
                </p:cNvSpPr>
                <p:nvPr/>
              </p:nvSpPr>
              <p:spPr bwMode="auto">
                <a:xfrm>
                  <a:off x="2001" y="2352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605" name="Oval 155"/>
                <p:cNvSpPr>
                  <a:spLocks noChangeArrowheads="1"/>
                </p:cNvSpPr>
                <p:nvPr/>
              </p:nvSpPr>
              <p:spPr bwMode="auto">
                <a:xfrm>
                  <a:off x="1798" y="2715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606" name="Oval 156"/>
                <p:cNvSpPr>
                  <a:spLocks noChangeArrowheads="1"/>
                </p:cNvSpPr>
                <p:nvPr/>
              </p:nvSpPr>
              <p:spPr bwMode="auto">
                <a:xfrm>
                  <a:off x="2013" y="3368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607" name="Oval 157"/>
                <p:cNvSpPr>
                  <a:spLocks noChangeArrowheads="1"/>
                </p:cNvSpPr>
                <p:nvPr/>
              </p:nvSpPr>
              <p:spPr bwMode="auto">
                <a:xfrm>
                  <a:off x="2543" y="3560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608" name="Oval 158"/>
                <p:cNvSpPr>
                  <a:spLocks noChangeArrowheads="1"/>
                </p:cNvSpPr>
                <p:nvPr/>
              </p:nvSpPr>
              <p:spPr bwMode="auto">
                <a:xfrm>
                  <a:off x="1738" y="3248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9473" name="Line 159"/>
              <p:cNvSpPr>
                <a:spLocks noChangeShapeType="1"/>
              </p:cNvSpPr>
              <p:nvPr/>
            </p:nvSpPr>
            <p:spPr bwMode="auto">
              <a:xfrm flipH="1" flipV="1">
                <a:off x="4106" y="1206"/>
                <a:ext cx="870" cy="463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74" name="Line 160"/>
              <p:cNvSpPr>
                <a:spLocks noChangeShapeType="1"/>
              </p:cNvSpPr>
              <p:nvPr/>
            </p:nvSpPr>
            <p:spPr bwMode="auto">
              <a:xfrm flipH="1" flipV="1">
                <a:off x="4124" y="1207"/>
                <a:ext cx="498" cy="71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75" name="Line 161"/>
              <p:cNvSpPr>
                <a:spLocks noChangeShapeType="1"/>
              </p:cNvSpPr>
              <p:nvPr/>
            </p:nvSpPr>
            <p:spPr bwMode="auto">
              <a:xfrm flipH="1" flipV="1">
                <a:off x="3848" y="2101"/>
                <a:ext cx="510" cy="4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76" name="Line 162"/>
              <p:cNvSpPr>
                <a:spLocks noChangeShapeType="1"/>
              </p:cNvSpPr>
              <p:nvPr/>
            </p:nvSpPr>
            <p:spPr bwMode="auto">
              <a:xfrm flipH="1">
                <a:off x="4628" y="1657"/>
                <a:ext cx="354" cy="25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77" name="Line 163"/>
              <p:cNvSpPr>
                <a:spLocks noChangeShapeType="1"/>
              </p:cNvSpPr>
              <p:nvPr/>
            </p:nvSpPr>
            <p:spPr bwMode="auto">
              <a:xfrm flipV="1">
                <a:off x="4490" y="2342"/>
                <a:ext cx="391" cy="68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78" name="Line 164"/>
              <p:cNvSpPr>
                <a:spLocks noChangeShapeType="1"/>
              </p:cNvSpPr>
              <p:nvPr/>
            </p:nvSpPr>
            <p:spPr bwMode="auto">
              <a:xfrm flipH="1">
                <a:off x="4421" y="2343"/>
                <a:ext cx="454" cy="24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79" name="Line 165"/>
              <p:cNvSpPr>
                <a:spLocks noChangeShapeType="1"/>
              </p:cNvSpPr>
              <p:nvPr/>
            </p:nvSpPr>
            <p:spPr bwMode="auto">
              <a:xfrm>
                <a:off x="4629" y="1913"/>
                <a:ext cx="248" cy="42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80" name="Line 166"/>
              <p:cNvSpPr>
                <a:spLocks noChangeShapeType="1"/>
              </p:cNvSpPr>
              <p:nvPr/>
            </p:nvSpPr>
            <p:spPr bwMode="auto">
              <a:xfrm flipH="1" flipV="1">
                <a:off x="4250" y="1872"/>
                <a:ext cx="384" cy="4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81" name="Line 167"/>
              <p:cNvSpPr>
                <a:spLocks noChangeShapeType="1"/>
              </p:cNvSpPr>
              <p:nvPr/>
            </p:nvSpPr>
            <p:spPr bwMode="auto">
              <a:xfrm flipV="1">
                <a:off x="4884" y="1687"/>
                <a:ext cx="94" cy="651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82" name="Line 168"/>
              <p:cNvSpPr>
                <a:spLocks noChangeShapeType="1"/>
              </p:cNvSpPr>
              <p:nvPr/>
            </p:nvSpPr>
            <p:spPr bwMode="auto">
              <a:xfrm flipH="1" flipV="1">
                <a:off x="4361" y="2157"/>
                <a:ext cx="32" cy="422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83" name="Line 169"/>
              <p:cNvSpPr>
                <a:spLocks noChangeShapeType="1"/>
              </p:cNvSpPr>
              <p:nvPr/>
            </p:nvSpPr>
            <p:spPr bwMode="auto">
              <a:xfrm>
                <a:off x="4367" y="2156"/>
                <a:ext cx="509" cy="18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84" name="Line 170"/>
              <p:cNvSpPr>
                <a:spLocks noChangeShapeType="1"/>
              </p:cNvSpPr>
              <p:nvPr/>
            </p:nvSpPr>
            <p:spPr bwMode="auto">
              <a:xfrm flipV="1">
                <a:off x="4363" y="1913"/>
                <a:ext cx="269" cy="245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85" name="Line 171"/>
              <p:cNvSpPr>
                <a:spLocks noChangeShapeType="1"/>
              </p:cNvSpPr>
              <p:nvPr/>
            </p:nvSpPr>
            <p:spPr bwMode="auto">
              <a:xfrm flipH="1">
                <a:off x="4010" y="2166"/>
                <a:ext cx="342" cy="234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86" name="Line 172"/>
              <p:cNvSpPr>
                <a:spLocks noChangeShapeType="1"/>
              </p:cNvSpPr>
              <p:nvPr/>
            </p:nvSpPr>
            <p:spPr bwMode="auto">
              <a:xfrm>
                <a:off x="4400" y="2592"/>
                <a:ext cx="90" cy="426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87" name="Line 173"/>
              <p:cNvSpPr>
                <a:spLocks noChangeShapeType="1"/>
              </p:cNvSpPr>
              <p:nvPr/>
            </p:nvSpPr>
            <p:spPr bwMode="auto">
              <a:xfrm>
                <a:off x="4010" y="2388"/>
                <a:ext cx="384" cy="19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88" name="Line 174"/>
              <p:cNvSpPr>
                <a:spLocks noChangeShapeType="1"/>
              </p:cNvSpPr>
              <p:nvPr/>
            </p:nvSpPr>
            <p:spPr bwMode="auto">
              <a:xfrm>
                <a:off x="4250" y="1872"/>
                <a:ext cx="120" cy="288"/>
              </a:xfrm>
              <a:prstGeom prst="line">
                <a:avLst/>
              </a:prstGeom>
              <a:noFill/>
              <a:ln w="19050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99489" name="Group 175"/>
              <p:cNvGrpSpPr>
                <a:grpSpLocks/>
              </p:cNvGrpSpPr>
              <p:nvPr/>
            </p:nvGrpSpPr>
            <p:grpSpPr bwMode="auto">
              <a:xfrm>
                <a:off x="2818" y="1394"/>
                <a:ext cx="1851" cy="2190"/>
                <a:chOff x="2962" y="1394"/>
                <a:chExt cx="1851" cy="2190"/>
              </a:xfrm>
            </p:grpSpPr>
            <p:sp>
              <p:nvSpPr>
                <p:cNvPr id="99569" name="Oval 176"/>
                <p:cNvSpPr>
                  <a:spLocks noChangeArrowheads="1"/>
                </p:cNvSpPr>
                <p:nvPr/>
              </p:nvSpPr>
              <p:spPr bwMode="auto">
                <a:xfrm>
                  <a:off x="4058" y="3259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70" name="Oval 177"/>
                <p:cNvSpPr>
                  <a:spLocks noChangeArrowheads="1"/>
                </p:cNvSpPr>
                <p:nvPr/>
              </p:nvSpPr>
              <p:spPr bwMode="auto">
                <a:xfrm>
                  <a:off x="2962" y="3371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71" name="Oval 178"/>
                <p:cNvSpPr>
                  <a:spLocks noChangeArrowheads="1"/>
                </p:cNvSpPr>
                <p:nvPr/>
              </p:nvSpPr>
              <p:spPr bwMode="auto">
                <a:xfrm>
                  <a:off x="3037" y="2827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72" name="Oval 179"/>
                <p:cNvSpPr>
                  <a:spLocks noChangeArrowheads="1"/>
                </p:cNvSpPr>
                <p:nvPr/>
              </p:nvSpPr>
              <p:spPr bwMode="auto">
                <a:xfrm>
                  <a:off x="3544" y="3072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73" name="Oval 180"/>
                <p:cNvSpPr>
                  <a:spLocks noChangeArrowheads="1"/>
                </p:cNvSpPr>
                <p:nvPr/>
              </p:nvSpPr>
              <p:spPr bwMode="auto">
                <a:xfrm>
                  <a:off x="3583" y="3509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74" name="Oval 181"/>
                <p:cNvSpPr>
                  <a:spLocks noChangeArrowheads="1"/>
                </p:cNvSpPr>
                <p:nvPr/>
              </p:nvSpPr>
              <p:spPr bwMode="auto">
                <a:xfrm>
                  <a:off x="4180" y="2854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75" name="Oval 182"/>
                <p:cNvSpPr>
                  <a:spLocks noChangeArrowheads="1"/>
                </p:cNvSpPr>
                <p:nvPr/>
              </p:nvSpPr>
              <p:spPr bwMode="auto">
                <a:xfrm>
                  <a:off x="3812" y="2832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76" name="Oval 183"/>
                <p:cNvSpPr>
                  <a:spLocks noChangeArrowheads="1"/>
                </p:cNvSpPr>
                <p:nvPr/>
              </p:nvSpPr>
              <p:spPr bwMode="auto">
                <a:xfrm>
                  <a:off x="3875" y="1581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77" name="Oval 184"/>
                <p:cNvSpPr>
                  <a:spLocks noChangeArrowheads="1"/>
                </p:cNvSpPr>
                <p:nvPr/>
              </p:nvSpPr>
              <p:spPr bwMode="auto">
                <a:xfrm>
                  <a:off x="2966" y="2232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78" name="Oval 185"/>
                <p:cNvSpPr>
                  <a:spLocks noChangeArrowheads="1"/>
                </p:cNvSpPr>
                <p:nvPr/>
              </p:nvSpPr>
              <p:spPr bwMode="auto">
                <a:xfrm>
                  <a:off x="3020" y="1693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79" name="Oval 186"/>
                <p:cNvSpPr>
                  <a:spLocks noChangeArrowheads="1"/>
                </p:cNvSpPr>
                <p:nvPr/>
              </p:nvSpPr>
              <p:spPr bwMode="auto">
                <a:xfrm>
                  <a:off x="3458" y="2205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80" name="Oval 187"/>
                <p:cNvSpPr>
                  <a:spLocks noChangeArrowheads="1"/>
                </p:cNvSpPr>
                <p:nvPr/>
              </p:nvSpPr>
              <p:spPr bwMode="auto">
                <a:xfrm>
                  <a:off x="3361" y="1394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81" name="Oval 188"/>
                <p:cNvSpPr>
                  <a:spLocks noChangeArrowheads="1"/>
                </p:cNvSpPr>
                <p:nvPr/>
              </p:nvSpPr>
              <p:spPr bwMode="auto">
                <a:xfrm>
                  <a:off x="3400" y="1831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82" name="Oval 189"/>
                <p:cNvSpPr>
                  <a:spLocks noChangeArrowheads="1"/>
                </p:cNvSpPr>
                <p:nvPr/>
              </p:nvSpPr>
              <p:spPr bwMode="auto">
                <a:xfrm>
                  <a:off x="3358" y="2511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83" name="Oval 190"/>
                <p:cNvSpPr>
                  <a:spLocks noChangeArrowheads="1"/>
                </p:cNvSpPr>
                <p:nvPr/>
              </p:nvSpPr>
              <p:spPr bwMode="auto">
                <a:xfrm>
                  <a:off x="4738" y="1881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84" name="Oval 191"/>
                <p:cNvSpPr>
                  <a:spLocks noChangeArrowheads="1"/>
                </p:cNvSpPr>
                <p:nvPr/>
              </p:nvSpPr>
              <p:spPr bwMode="auto">
                <a:xfrm>
                  <a:off x="4349" y="1850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85" name="Oval 192"/>
                <p:cNvSpPr>
                  <a:spLocks noChangeArrowheads="1"/>
                </p:cNvSpPr>
                <p:nvPr/>
              </p:nvSpPr>
              <p:spPr bwMode="auto">
                <a:xfrm>
                  <a:off x="4116" y="2367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86" name="Oval 193"/>
                <p:cNvSpPr>
                  <a:spLocks noChangeArrowheads="1"/>
                </p:cNvSpPr>
                <p:nvPr/>
              </p:nvSpPr>
              <p:spPr bwMode="auto">
                <a:xfrm>
                  <a:off x="3938" y="2064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87" name="Oval 194"/>
                <p:cNvSpPr>
                  <a:spLocks noChangeArrowheads="1"/>
                </p:cNvSpPr>
                <p:nvPr/>
              </p:nvSpPr>
              <p:spPr bwMode="auto">
                <a:xfrm>
                  <a:off x="4470" y="2121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88" name="Oval 195"/>
                <p:cNvSpPr>
                  <a:spLocks noChangeArrowheads="1"/>
                </p:cNvSpPr>
                <p:nvPr/>
              </p:nvSpPr>
              <p:spPr bwMode="auto">
                <a:xfrm>
                  <a:off x="4509" y="2558"/>
                  <a:ext cx="75" cy="75"/>
                </a:xfrm>
                <a:prstGeom prst="ellipse">
                  <a:avLst/>
                </a:prstGeom>
                <a:solidFill>
                  <a:srgbClr val="008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9490" name="Oval 200"/>
              <p:cNvSpPr>
                <a:spLocks noChangeArrowheads="1"/>
              </p:cNvSpPr>
              <p:nvPr/>
            </p:nvSpPr>
            <p:spPr bwMode="auto">
              <a:xfrm>
                <a:off x="4400" y="3528"/>
                <a:ext cx="75" cy="7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91" name="Oval 201"/>
              <p:cNvSpPr>
                <a:spLocks noChangeArrowheads="1"/>
              </p:cNvSpPr>
              <p:nvPr/>
            </p:nvSpPr>
            <p:spPr bwMode="auto">
              <a:xfrm>
                <a:off x="3509" y="3883"/>
                <a:ext cx="75" cy="7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92" name="Oval 202"/>
              <p:cNvSpPr>
                <a:spLocks noChangeArrowheads="1"/>
              </p:cNvSpPr>
              <p:nvPr/>
            </p:nvSpPr>
            <p:spPr bwMode="auto">
              <a:xfrm>
                <a:off x="3989" y="3742"/>
                <a:ext cx="75" cy="7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93" name="Oval 203"/>
              <p:cNvSpPr>
                <a:spLocks noChangeArrowheads="1"/>
              </p:cNvSpPr>
              <p:nvPr/>
            </p:nvSpPr>
            <p:spPr bwMode="auto">
              <a:xfrm>
                <a:off x="1265" y="1296"/>
                <a:ext cx="75" cy="7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94" name="Oval 204"/>
              <p:cNvSpPr>
                <a:spLocks noChangeArrowheads="1"/>
              </p:cNvSpPr>
              <p:nvPr/>
            </p:nvSpPr>
            <p:spPr bwMode="auto">
              <a:xfrm>
                <a:off x="624" y="2798"/>
                <a:ext cx="75" cy="7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95" name="Oval 205"/>
              <p:cNvSpPr>
                <a:spLocks noChangeArrowheads="1"/>
              </p:cNvSpPr>
              <p:nvPr/>
            </p:nvSpPr>
            <p:spPr bwMode="auto">
              <a:xfrm>
                <a:off x="663" y="3235"/>
                <a:ext cx="75" cy="7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96" name="Oval 206"/>
              <p:cNvSpPr>
                <a:spLocks noChangeArrowheads="1"/>
              </p:cNvSpPr>
              <p:nvPr/>
            </p:nvSpPr>
            <p:spPr bwMode="auto">
              <a:xfrm>
                <a:off x="722" y="2034"/>
                <a:ext cx="75" cy="7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97" name="Oval 207"/>
              <p:cNvSpPr>
                <a:spLocks noChangeArrowheads="1"/>
              </p:cNvSpPr>
              <p:nvPr/>
            </p:nvSpPr>
            <p:spPr bwMode="auto">
              <a:xfrm>
                <a:off x="2418" y="1071"/>
                <a:ext cx="75" cy="7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98" name="Oval 208"/>
              <p:cNvSpPr>
                <a:spLocks noChangeArrowheads="1"/>
              </p:cNvSpPr>
              <p:nvPr/>
            </p:nvSpPr>
            <p:spPr bwMode="auto">
              <a:xfrm>
                <a:off x="2880" y="3840"/>
                <a:ext cx="75" cy="7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499" name="Oval 209"/>
              <p:cNvSpPr>
                <a:spLocks noChangeArrowheads="1"/>
              </p:cNvSpPr>
              <p:nvPr/>
            </p:nvSpPr>
            <p:spPr bwMode="auto">
              <a:xfrm>
                <a:off x="1819" y="3648"/>
                <a:ext cx="75" cy="7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500" name="Oval 210"/>
              <p:cNvSpPr>
                <a:spLocks noChangeArrowheads="1"/>
              </p:cNvSpPr>
              <p:nvPr/>
            </p:nvSpPr>
            <p:spPr bwMode="auto">
              <a:xfrm>
                <a:off x="1201" y="3468"/>
                <a:ext cx="75" cy="7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501" name="Oval 211"/>
              <p:cNvSpPr>
                <a:spLocks noChangeArrowheads="1"/>
              </p:cNvSpPr>
              <p:nvPr/>
            </p:nvSpPr>
            <p:spPr bwMode="auto">
              <a:xfrm>
                <a:off x="4852" y="2308"/>
                <a:ext cx="75" cy="7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502" name="Oval 212"/>
              <p:cNvSpPr>
                <a:spLocks noChangeArrowheads="1"/>
              </p:cNvSpPr>
              <p:nvPr/>
            </p:nvSpPr>
            <p:spPr bwMode="auto">
              <a:xfrm>
                <a:off x="3479" y="1094"/>
                <a:ext cx="75" cy="7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503" name="Oval 213"/>
              <p:cNvSpPr>
                <a:spLocks noChangeArrowheads="1"/>
              </p:cNvSpPr>
              <p:nvPr/>
            </p:nvSpPr>
            <p:spPr bwMode="auto">
              <a:xfrm>
                <a:off x="4454" y="2989"/>
                <a:ext cx="75" cy="7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504" name="Oval 214"/>
              <p:cNvSpPr>
                <a:spLocks noChangeArrowheads="1"/>
              </p:cNvSpPr>
              <p:nvPr/>
            </p:nvSpPr>
            <p:spPr bwMode="auto">
              <a:xfrm>
                <a:off x="4076" y="1176"/>
                <a:ext cx="75" cy="7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505" name="Oval 215"/>
              <p:cNvSpPr>
                <a:spLocks noChangeArrowheads="1"/>
              </p:cNvSpPr>
              <p:nvPr/>
            </p:nvSpPr>
            <p:spPr bwMode="auto">
              <a:xfrm>
                <a:off x="4954" y="1632"/>
                <a:ext cx="75" cy="75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506" name="Line 216"/>
              <p:cNvSpPr>
                <a:spLocks noChangeShapeType="1"/>
              </p:cNvSpPr>
              <p:nvPr/>
            </p:nvSpPr>
            <p:spPr bwMode="auto">
              <a:xfrm>
                <a:off x="4596" y="3072"/>
                <a:ext cx="336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507" name="Line 217"/>
              <p:cNvSpPr>
                <a:spLocks noChangeShapeType="1"/>
              </p:cNvSpPr>
              <p:nvPr/>
            </p:nvSpPr>
            <p:spPr bwMode="auto">
              <a:xfrm>
                <a:off x="4914" y="2466"/>
                <a:ext cx="96" cy="6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508" name="Text Box 218"/>
              <p:cNvSpPr txBox="1">
                <a:spLocks noChangeArrowheads="1"/>
              </p:cNvSpPr>
              <p:nvPr/>
            </p:nvSpPr>
            <p:spPr bwMode="auto">
              <a:xfrm>
                <a:off x="4750" y="3141"/>
                <a:ext cx="821" cy="7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>
                    <a:solidFill>
                      <a:srgbClr val="000000"/>
                    </a:solidFill>
                    <a:ea typeface="ＭＳ Ｐゴシック"/>
                    <a:cs typeface="ＭＳ Ｐゴシック"/>
                  </a:rPr>
                  <a:t>fixed</a:t>
                </a:r>
                <a:br>
                  <a:rPr lang="en-US" sz="2000">
                    <a:solidFill>
                      <a:srgbClr val="000000"/>
                    </a:solidFill>
                    <a:ea typeface="ＭＳ Ｐゴシック"/>
                    <a:cs typeface="ＭＳ Ｐゴシック"/>
                  </a:rPr>
                </a:br>
                <a:r>
                  <a:rPr lang="en-US" sz="2000">
                    <a:solidFill>
                      <a:srgbClr val="000000"/>
                    </a:solidFill>
                    <a:ea typeface="ＭＳ Ｐゴシック"/>
                    <a:cs typeface="ＭＳ Ｐゴシック"/>
                  </a:rPr>
                  <a:t>vertices</a:t>
                </a:r>
              </a:p>
            </p:txBody>
          </p:sp>
          <p:grpSp>
            <p:nvGrpSpPr>
              <p:cNvPr id="99509" name="Group 219"/>
              <p:cNvGrpSpPr>
                <a:grpSpLocks/>
              </p:cNvGrpSpPr>
              <p:nvPr/>
            </p:nvGrpSpPr>
            <p:grpSpPr bwMode="auto">
              <a:xfrm>
                <a:off x="882" y="1542"/>
                <a:ext cx="1669" cy="2094"/>
                <a:chOff x="1024" y="1541"/>
                <a:chExt cx="1669" cy="2094"/>
              </a:xfrm>
            </p:grpSpPr>
            <p:sp>
              <p:nvSpPr>
                <p:cNvPr id="99549" name="Oval 220"/>
                <p:cNvSpPr>
                  <a:spLocks noChangeArrowheads="1"/>
                </p:cNvSpPr>
                <p:nvPr/>
              </p:nvSpPr>
              <p:spPr bwMode="auto">
                <a:xfrm>
                  <a:off x="2282" y="2885"/>
                  <a:ext cx="75" cy="7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50" name="Oval 221"/>
                <p:cNvSpPr>
                  <a:spLocks noChangeArrowheads="1"/>
                </p:cNvSpPr>
                <p:nvPr/>
              </p:nvSpPr>
              <p:spPr bwMode="auto">
                <a:xfrm>
                  <a:off x="2492" y="1963"/>
                  <a:ext cx="75" cy="7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51" name="Oval 222"/>
                <p:cNvSpPr>
                  <a:spLocks noChangeArrowheads="1"/>
                </p:cNvSpPr>
                <p:nvPr/>
              </p:nvSpPr>
              <p:spPr bwMode="auto">
                <a:xfrm>
                  <a:off x="2614" y="1558"/>
                  <a:ext cx="75" cy="7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52" name="Oval 223"/>
                <p:cNvSpPr>
                  <a:spLocks noChangeArrowheads="1"/>
                </p:cNvSpPr>
                <p:nvPr/>
              </p:nvSpPr>
              <p:spPr bwMode="auto">
                <a:xfrm>
                  <a:off x="1372" y="2309"/>
                  <a:ext cx="75" cy="7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53" name="Oval 224"/>
                <p:cNvSpPr>
                  <a:spLocks noChangeArrowheads="1"/>
                </p:cNvSpPr>
                <p:nvPr/>
              </p:nvSpPr>
              <p:spPr bwMode="auto">
                <a:xfrm>
                  <a:off x="1322" y="1840"/>
                  <a:ext cx="75" cy="7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54" name="Oval 225"/>
                <p:cNvSpPr>
                  <a:spLocks noChangeArrowheads="1"/>
                </p:cNvSpPr>
                <p:nvPr/>
              </p:nvSpPr>
              <p:spPr bwMode="auto">
                <a:xfrm>
                  <a:off x="1904" y="1541"/>
                  <a:ext cx="75" cy="7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55" name="Oval 226"/>
                <p:cNvSpPr>
                  <a:spLocks noChangeArrowheads="1"/>
                </p:cNvSpPr>
                <p:nvPr/>
              </p:nvSpPr>
              <p:spPr bwMode="auto">
                <a:xfrm>
                  <a:off x="1943" y="1978"/>
                  <a:ext cx="75" cy="7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56" name="Oval 227"/>
                <p:cNvSpPr>
                  <a:spLocks noChangeArrowheads="1"/>
                </p:cNvSpPr>
                <p:nvPr/>
              </p:nvSpPr>
              <p:spPr bwMode="auto">
                <a:xfrm>
                  <a:off x="2246" y="1548"/>
                  <a:ext cx="75" cy="7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57" name="Oval 228"/>
                <p:cNvSpPr>
                  <a:spLocks noChangeArrowheads="1"/>
                </p:cNvSpPr>
                <p:nvPr/>
              </p:nvSpPr>
              <p:spPr bwMode="auto">
                <a:xfrm>
                  <a:off x="1270" y="2985"/>
                  <a:ext cx="75" cy="7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58" name="Oval 229"/>
                <p:cNvSpPr>
                  <a:spLocks noChangeArrowheads="1"/>
                </p:cNvSpPr>
                <p:nvPr/>
              </p:nvSpPr>
              <p:spPr bwMode="auto">
                <a:xfrm>
                  <a:off x="1392" y="2580"/>
                  <a:ext cx="75" cy="7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59" name="Oval 230"/>
                <p:cNvSpPr>
                  <a:spLocks noChangeArrowheads="1"/>
                </p:cNvSpPr>
                <p:nvPr/>
              </p:nvSpPr>
              <p:spPr bwMode="auto">
                <a:xfrm>
                  <a:off x="1024" y="2558"/>
                  <a:ext cx="75" cy="7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60" name="Oval 231"/>
                <p:cNvSpPr>
                  <a:spLocks noChangeArrowheads="1"/>
                </p:cNvSpPr>
                <p:nvPr/>
              </p:nvSpPr>
              <p:spPr bwMode="auto">
                <a:xfrm>
                  <a:off x="2618" y="2713"/>
                  <a:ext cx="75" cy="7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61" name="Oval 232"/>
                <p:cNvSpPr>
                  <a:spLocks noChangeArrowheads="1"/>
                </p:cNvSpPr>
                <p:nvPr/>
              </p:nvSpPr>
              <p:spPr bwMode="auto">
                <a:xfrm>
                  <a:off x="2555" y="2446"/>
                  <a:ext cx="75" cy="7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62" name="Oval 233"/>
                <p:cNvSpPr>
                  <a:spLocks noChangeArrowheads="1"/>
                </p:cNvSpPr>
                <p:nvPr/>
              </p:nvSpPr>
              <p:spPr bwMode="auto">
                <a:xfrm>
                  <a:off x="2234" y="2666"/>
                  <a:ext cx="75" cy="7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63" name="Oval 234"/>
                <p:cNvSpPr>
                  <a:spLocks noChangeArrowheads="1"/>
                </p:cNvSpPr>
                <p:nvPr/>
              </p:nvSpPr>
              <p:spPr bwMode="auto">
                <a:xfrm>
                  <a:off x="1994" y="2920"/>
                  <a:ext cx="75" cy="7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64" name="Oval 235"/>
                <p:cNvSpPr>
                  <a:spLocks noChangeArrowheads="1"/>
                </p:cNvSpPr>
                <p:nvPr/>
              </p:nvSpPr>
              <p:spPr bwMode="auto">
                <a:xfrm>
                  <a:off x="2001" y="2352"/>
                  <a:ext cx="75" cy="7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65" name="Oval 236"/>
                <p:cNvSpPr>
                  <a:spLocks noChangeArrowheads="1"/>
                </p:cNvSpPr>
                <p:nvPr/>
              </p:nvSpPr>
              <p:spPr bwMode="auto">
                <a:xfrm>
                  <a:off x="1798" y="2715"/>
                  <a:ext cx="75" cy="7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66" name="Oval 237"/>
                <p:cNvSpPr>
                  <a:spLocks noChangeArrowheads="1"/>
                </p:cNvSpPr>
                <p:nvPr/>
              </p:nvSpPr>
              <p:spPr bwMode="auto">
                <a:xfrm>
                  <a:off x="2013" y="3368"/>
                  <a:ext cx="75" cy="7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67" name="Oval 238"/>
                <p:cNvSpPr>
                  <a:spLocks noChangeArrowheads="1"/>
                </p:cNvSpPr>
                <p:nvPr/>
              </p:nvSpPr>
              <p:spPr bwMode="auto">
                <a:xfrm>
                  <a:off x="2543" y="3560"/>
                  <a:ext cx="75" cy="7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68" name="Oval 239"/>
                <p:cNvSpPr>
                  <a:spLocks noChangeArrowheads="1"/>
                </p:cNvSpPr>
                <p:nvPr/>
              </p:nvSpPr>
              <p:spPr bwMode="auto">
                <a:xfrm>
                  <a:off x="1738" y="3248"/>
                  <a:ext cx="75" cy="75"/>
                </a:xfrm>
                <a:prstGeom prst="ellipse">
                  <a:avLst/>
                </a:prstGeom>
                <a:solidFill>
                  <a:srgbClr val="0000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9510" name="Group 240"/>
              <p:cNvGrpSpPr>
                <a:grpSpLocks/>
              </p:cNvGrpSpPr>
              <p:nvPr/>
            </p:nvGrpSpPr>
            <p:grpSpPr bwMode="auto">
              <a:xfrm>
                <a:off x="2820" y="1392"/>
                <a:ext cx="1851" cy="2190"/>
                <a:chOff x="2962" y="1394"/>
                <a:chExt cx="1851" cy="2190"/>
              </a:xfrm>
            </p:grpSpPr>
            <p:sp>
              <p:nvSpPr>
                <p:cNvPr id="99529" name="Oval 241"/>
                <p:cNvSpPr>
                  <a:spLocks noChangeArrowheads="1"/>
                </p:cNvSpPr>
                <p:nvPr/>
              </p:nvSpPr>
              <p:spPr bwMode="auto">
                <a:xfrm>
                  <a:off x="4058" y="3259"/>
                  <a:ext cx="75" cy="7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30" name="Oval 242"/>
                <p:cNvSpPr>
                  <a:spLocks noChangeArrowheads="1"/>
                </p:cNvSpPr>
                <p:nvPr/>
              </p:nvSpPr>
              <p:spPr bwMode="auto">
                <a:xfrm>
                  <a:off x="2962" y="3371"/>
                  <a:ext cx="75" cy="7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31" name="Oval 243"/>
                <p:cNvSpPr>
                  <a:spLocks noChangeArrowheads="1"/>
                </p:cNvSpPr>
                <p:nvPr/>
              </p:nvSpPr>
              <p:spPr bwMode="auto">
                <a:xfrm>
                  <a:off x="3037" y="2827"/>
                  <a:ext cx="75" cy="7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32" name="Oval 244"/>
                <p:cNvSpPr>
                  <a:spLocks noChangeArrowheads="1"/>
                </p:cNvSpPr>
                <p:nvPr/>
              </p:nvSpPr>
              <p:spPr bwMode="auto">
                <a:xfrm>
                  <a:off x="3544" y="3072"/>
                  <a:ext cx="75" cy="7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33" name="Oval 245"/>
                <p:cNvSpPr>
                  <a:spLocks noChangeArrowheads="1"/>
                </p:cNvSpPr>
                <p:nvPr/>
              </p:nvSpPr>
              <p:spPr bwMode="auto">
                <a:xfrm>
                  <a:off x="3583" y="3509"/>
                  <a:ext cx="75" cy="7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34" name="Oval 246"/>
                <p:cNvSpPr>
                  <a:spLocks noChangeArrowheads="1"/>
                </p:cNvSpPr>
                <p:nvPr/>
              </p:nvSpPr>
              <p:spPr bwMode="auto">
                <a:xfrm>
                  <a:off x="4180" y="2854"/>
                  <a:ext cx="75" cy="7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35" name="Oval 247"/>
                <p:cNvSpPr>
                  <a:spLocks noChangeArrowheads="1"/>
                </p:cNvSpPr>
                <p:nvPr/>
              </p:nvSpPr>
              <p:spPr bwMode="auto">
                <a:xfrm>
                  <a:off x="3812" y="2832"/>
                  <a:ext cx="75" cy="7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36" name="Oval 248"/>
                <p:cNvSpPr>
                  <a:spLocks noChangeArrowheads="1"/>
                </p:cNvSpPr>
                <p:nvPr/>
              </p:nvSpPr>
              <p:spPr bwMode="auto">
                <a:xfrm>
                  <a:off x="3875" y="1581"/>
                  <a:ext cx="75" cy="7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37" name="Oval 249"/>
                <p:cNvSpPr>
                  <a:spLocks noChangeArrowheads="1"/>
                </p:cNvSpPr>
                <p:nvPr/>
              </p:nvSpPr>
              <p:spPr bwMode="auto">
                <a:xfrm>
                  <a:off x="2966" y="2232"/>
                  <a:ext cx="75" cy="7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38" name="Oval 250"/>
                <p:cNvSpPr>
                  <a:spLocks noChangeArrowheads="1"/>
                </p:cNvSpPr>
                <p:nvPr/>
              </p:nvSpPr>
              <p:spPr bwMode="auto">
                <a:xfrm>
                  <a:off x="3020" y="1693"/>
                  <a:ext cx="75" cy="7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39" name="Oval 251"/>
                <p:cNvSpPr>
                  <a:spLocks noChangeArrowheads="1"/>
                </p:cNvSpPr>
                <p:nvPr/>
              </p:nvSpPr>
              <p:spPr bwMode="auto">
                <a:xfrm>
                  <a:off x="3458" y="2205"/>
                  <a:ext cx="75" cy="7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40" name="Oval 252"/>
                <p:cNvSpPr>
                  <a:spLocks noChangeArrowheads="1"/>
                </p:cNvSpPr>
                <p:nvPr/>
              </p:nvSpPr>
              <p:spPr bwMode="auto">
                <a:xfrm>
                  <a:off x="3361" y="1394"/>
                  <a:ext cx="75" cy="7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41" name="Oval 253"/>
                <p:cNvSpPr>
                  <a:spLocks noChangeArrowheads="1"/>
                </p:cNvSpPr>
                <p:nvPr/>
              </p:nvSpPr>
              <p:spPr bwMode="auto">
                <a:xfrm>
                  <a:off x="3400" y="1831"/>
                  <a:ext cx="75" cy="7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42" name="Oval 254"/>
                <p:cNvSpPr>
                  <a:spLocks noChangeArrowheads="1"/>
                </p:cNvSpPr>
                <p:nvPr/>
              </p:nvSpPr>
              <p:spPr bwMode="auto">
                <a:xfrm>
                  <a:off x="3358" y="2511"/>
                  <a:ext cx="75" cy="7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43" name="Oval 255"/>
                <p:cNvSpPr>
                  <a:spLocks noChangeArrowheads="1"/>
                </p:cNvSpPr>
                <p:nvPr/>
              </p:nvSpPr>
              <p:spPr bwMode="auto">
                <a:xfrm>
                  <a:off x="4738" y="1881"/>
                  <a:ext cx="75" cy="7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44" name="Oval 256"/>
                <p:cNvSpPr>
                  <a:spLocks noChangeArrowheads="1"/>
                </p:cNvSpPr>
                <p:nvPr/>
              </p:nvSpPr>
              <p:spPr bwMode="auto">
                <a:xfrm>
                  <a:off x="4349" y="1850"/>
                  <a:ext cx="75" cy="7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45" name="Oval 257"/>
                <p:cNvSpPr>
                  <a:spLocks noChangeArrowheads="1"/>
                </p:cNvSpPr>
                <p:nvPr/>
              </p:nvSpPr>
              <p:spPr bwMode="auto">
                <a:xfrm>
                  <a:off x="4116" y="2367"/>
                  <a:ext cx="75" cy="7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46" name="Oval 258"/>
                <p:cNvSpPr>
                  <a:spLocks noChangeArrowheads="1"/>
                </p:cNvSpPr>
                <p:nvPr/>
              </p:nvSpPr>
              <p:spPr bwMode="auto">
                <a:xfrm>
                  <a:off x="3938" y="2064"/>
                  <a:ext cx="75" cy="7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47" name="Oval 259"/>
                <p:cNvSpPr>
                  <a:spLocks noChangeArrowheads="1"/>
                </p:cNvSpPr>
                <p:nvPr/>
              </p:nvSpPr>
              <p:spPr bwMode="auto">
                <a:xfrm>
                  <a:off x="4470" y="2121"/>
                  <a:ext cx="75" cy="7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48" name="Oval 260"/>
                <p:cNvSpPr>
                  <a:spLocks noChangeArrowheads="1"/>
                </p:cNvSpPr>
                <p:nvPr/>
              </p:nvSpPr>
              <p:spPr bwMode="auto">
                <a:xfrm>
                  <a:off x="4509" y="2558"/>
                  <a:ext cx="75" cy="75"/>
                </a:xfrm>
                <a:prstGeom prst="ellipse">
                  <a:avLst/>
                </a:prstGeom>
                <a:solidFill>
                  <a:srgbClr val="FF00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9511" name="Group 261"/>
              <p:cNvGrpSpPr>
                <a:grpSpLocks/>
              </p:cNvGrpSpPr>
              <p:nvPr/>
            </p:nvGrpSpPr>
            <p:grpSpPr bwMode="auto">
              <a:xfrm>
                <a:off x="2066" y="992"/>
                <a:ext cx="560" cy="2718"/>
                <a:chOff x="2066" y="992"/>
                <a:chExt cx="560" cy="2718"/>
              </a:xfrm>
            </p:grpSpPr>
            <p:sp>
              <p:nvSpPr>
                <p:cNvPr id="99522" name="Oval 262"/>
                <p:cNvSpPr>
                  <a:spLocks noChangeArrowheads="1"/>
                </p:cNvSpPr>
                <p:nvPr/>
              </p:nvSpPr>
              <p:spPr bwMode="auto">
                <a:xfrm>
                  <a:off x="2396" y="1484"/>
                  <a:ext cx="230" cy="230"/>
                </a:xfrm>
                <a:prstGeom prst="ellips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23" name="Oval 263"/>
                <p:cNvSpPr>
                  <a:spLocks noChangeArrowheads="1"/>
                </p:cNvSpPr>
                <p:nvPr/>
              </p:nvSpPr>
              <p:spPr bwMode="auto">
                <a:xfrm>
                  <a:off x="2276" y="1892"/>
                  <a:ext cx="230" cy="230"/>
                </a:xfrm>
                <a:prstGeom prst="ellips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24" name="Oval 264"/>
                <p:cNvSpPr>
                  <a:spLocks noChangeArrowheads="1"/>
                </p:cNvSpPr>
                <p:nvPr/>
              </p:nvSpPr>
              <p:spPr bwMode="auto">
                <a:xfrm>
                  <a:off x="2336" y="2366"/>
                  <a:ext cx="230" cy="230"/>
                </a:xfrm>
                <a:prstGeom prst="ellips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25" name="Oval 265"/>
                <p:cNvSpPr>
                  <a:spLocks noChangeArrowheads="1"/>
                </p:cNvSpPr>
                <p:nvPr/>
              </p:nvSpPr>
              <p:spPr bwMode="auto">
                <a:xfrm>
                  <a:off x="2394" y="2642"/>
                  <a:ext cx="230" cy="230"/>
                </a:xfrm>
                <a:prstGeom prst="ellips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26" name="Oval 266"/>
                <p:cNvSpPr>
                  <a:spLocks noChangeArrowheads="1"/>
                </p:cNvSpPr>
                <p:nvPr/>
              </p:nvSpPr>
              <p:spPr bwMode="auto">
                <a:xfrm>
                  <a:off x="2066" y="2810"/>
                  <a:ext cx="230" cy="230"/>
                </a:xfrm>
                <a:prstGeom prst="ellips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27" name="Oval 267"/>
                <p:cNvSpPr>
                  <a:spLocks noChangeArrowheads="1"/>
                </p:cNvSpPr>
                <p:nvPr/>
              </p:nvSpPr>
              <p:spPr bwMode="auto">
                <a:xfrm>
                  <a:off x="2324" y="3480"/>
                  <a:ext cx="230" cy="230"/>
                </a:xfrm>
                <a:prstGeom prst="ellips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28" name="Oval 268"/>
                <p:cNvSpPr>
                  <a:spLocks noChangeArrowheads="1"/>
                </p:cNvSpPr>
                <p:nvPr/>
              </p:nvSpPr>
              <p:spPr bwMode="auto">
                <a:xfrm>
                  <a:off x="2336" y="992"/>
                  <a:ext cx="230" cy="230"/>
                </a:xfrm>
                <a:prstGeom prst="ellipse">
                  <a:avLst/>
                </a:prstGeom>
                <a:noFill/>
                <a:ln w="28575">
                  <a:solidFill>
                    <a:schemeClr val="hlink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99512" name="Group 269"/>
              <p:cNvGrpSpPr>
                <a:grpSpLocks/>
              </p:cNvGrpSpPr>
              <p:nvPr/>
            </p:nvGrpSpPr>
            <p:grpSpPr bwMode="auto">
              <a:xfrm>
                <a:off x="2742" y="1602"/>
                <a:ext cx="632" cy="2384"/>
                <a:chOff x="2742" y="1602"/>
                <a:chExt cx="632" cy="2384"/>
              </a:xfrm>
            </p:grpSpPr>
            <p:sp>
              <p:nvSpPr>
                <p:cNvPr id="99516" name="Oval 270"/>
                <p:cNvSpPr>
                  <a:spLocks noChangeArrowheads="1"/>
                </p:cNvSpPr>
                <p:nvPr/>
              </p:nvSpPr>
              <p:spPr bwMode="auto">
                <a:xfrm>
                  <a:off x="2742" y="3282"/>
                  <a:ext cx="230" cy="23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17" name="Oval 271"/>
                <p:cNvSpPr>
                  <a:spLocks noChangeArrowheads="1"/>
                </p:cNvSpPr>
                <p:nvPr/>
              </p:nvSpPr>
              <p:spPr bwMode="auto">
                <a:xfrm>
                  <a:off x="2820" y="2742"/>
                  <a:ext cx="230" cy="23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18" name="Oval 272"/>
                <p:cNvSpPr>
                  <a:spLocks noChangeArrowheads="1"/>
                </p:cNvSpPr>
                <p:nvPr/>
              </p:nvSpPr>
              <p:spPr bwMode="auto">
                <a:xfrm>
                  <a:off x="3144" y="2424"/>
                  <a:ext cx="230" cy="23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19" name="Oval 273"/>
                <p:cNvSpPr>
                  <a:spLocks noChangeArrowheads="1"/>
                </p:cNvSpPr>
                <p:nvPr/>
              </p:nvSpPr>
              <p:spPr bwMode="auto">
                <a:xfrm>
                  <a:off x="2748" y="2148"/>
                  <a:ext cx="230" cy="23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20" name="Oval 274"/>
                <p:cNvSpPr>
                  <a:spLocks noChangeArrowheads="1"/>
                </p:cNvSpPr>
                <p:nvPr/>
              </p:nvSpPr>
              <p:spPr bwMode="auto">
                <a:xfrm>
                  <a:off x="2802" y="1602"/>
                  <a:ext cx="230" cy="23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99521" name="Oval 275"/>
                <p:cNvSpPr>
                  <a:spLocks noChangeArrowheads="1"/>
                </p:cNvSpPr>
                <p:nvPr/>
              </p:nvSpPr>
              <p:spPr bwMode="auto">
                <a:xfrm>
                  <a:off x="2802" y="3756"/>
                  <a:ext cx="230" cy="230"/>
                </a:xfrm>
                <a:prstGeom prst="ellips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99513" name="Text Box 276"/>
              <p:cNvSpPr txBox="1">
                <a:spLocks noChangeArrowheads="1"/>
              </p:cNvSpPr>
              <p:nvPr/>
            </p:nvSpPr>
            <p:spPr bwMode="auto">
              <a:xfrm>
                <a:off x="-39" y="2104"/>
                <a:ext cx="820" cy="70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 eaLnBrk="0" hangingPunct="0"/>
                <a:r>
                  <a:rPr lang="en-US" sz="2000">
                    <a:solidFill>
                      <a:srgbClr val="000000"/>
                    </a:solidFill>
                    <a:ea typeface="ＭＳ Ｐゴシック"/>
                    <a:cs typeface="ＭＳ Ｐゴシック"/>
                  </a:rPr>
                  <a:t>free</a:t>
                </a:r>
                <a:br>
                  <a:rPr lang="en-US" sz="2000">
                    <a:solidFill>
                      <a:srgbClr val="000000"/>
                    </a:solidFill>
                    <a:ea typeface="ＭＳ Ｐゴシック"/>
                    <a:cs typeface="ＭＳ Ｐゴシック"/>
                  </a:rPr>
                </a:br>
                <a:r>
                  <a:rPr lang="en-US" sz="2000">
                    <a:solidFill>
                      <a:srgbClr val="000000"/>
                    </a:solidFill>
                    <a:ea typeface="ＭＳ Ｐゴシック"/>
                    <a:cs typeface="ＭＳ Ｐゴシック"/>
                  </a:rPr>
                  <a:t>vertices</a:t>
                </a:r>
              </a:p>
            </p:txBody>
          </p:sp>
          <p:sp>
            <p:nvSpPr>
              <p:cNvPr id="99514" name="Line 277"/>
              <p:cNvSpPr>
                <a:spLocks noChangeShapeType="1"/>
              </p:cNvSpPr>
              <p:nvPr/>
            </p:nvSpPr>
            <p:spPr bwMode="auto">
              <a:xfrm flipV="1">
                <a:off x="558" y="2064"/>
                <a:ext cx="1122" cy="1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515" name="Line 278"/>
              <p:cNvSpPr>
                <a:spLocks noChangeShapeType="1"/>
              </p:cNvSpPr>
              <p:nvPr/>
            </p:nvSpPr>
            <p:spPr bwMode="auto">
              <a:xfrm>
                <a:off x="576" y="2336"/>
                <a:ext cx="576" cy="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99333" name="Rectangle 280"/>
          <p:cNvSpPr>
            <a:spLocks noChangeArrowheads="1"/>
          </p:cNvSpPr>
          <p:nvPr/>
        </p:nvSpPr>
        <p:spPr bwMode="auto">
          <a:xfrm>
            <a:off x="685800" y="1524000"/>
            <a:ext cx="7620000" cy="1524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179388" indent="-179388" defTabSz="449263">
              <a:spcBef>
                <a:spcPct val="20000"/>
              </a:spcBef>
              <a:buSzPct val="45000"/>
              <a:buFont typeface="Wingdings" pitchFamily="2" charset="2"/>
              <a:buNone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</a:pPr>
            <a:r>
              <a:rPr lang="en-GB" sz="2800">
                <a:latin typeface="Arial" charset="0"/>
              </a:rPr>
              <a:t>  Incorrect execution of the smoothing algorithm can occur unless partition boundaries maintain consistent updates of vertex locations; requires synchronization with partition neighbors.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Careful software design broadens applicability and simplifies use.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Interoperable software:</a:t>
            </a:r>
          </a:p>
          <a:p>
            <a:pPr lvl="1" eaLnBrk="1" hangingPunct="1">
              <a:defRPr/>
            </a:pPr>
            <a:r>
              <a:rPr lang="en-US" dirty="0" smtClean="0"/>
              <a:t>Uses component approach to tool development.</a:t>
            </a:r>
          </a:p>
          <a:p>
            <a:pPr lvl="1" eaLnBrk="1" hangingPunct="1">
              <a:defRPr/>
            </a:pPr>
            <a:r>
              <a:rPr lang="en-US" dirty="0" smtClean="0"/>
              <a:t>Employs a common data model with well-defined interfaces.</a:t>
            </a:r>
          </a:p>
          <a:p>
            <a:pPr lvl="1" eaLnBrk="1" hangingPunct="1">
              <a:defRPr/>
            </a:pPr>
            <a:r>
              <a:rPr lang="en-US" dirty="0" smtClean="0"/>
              <a:t>Allows plug-and-play use and evaluation.</a:t>
            </a:r>
          </a:p>
          <a:p>
            <a:pPr lvl="1" eaLnBrk="1" hangingPunct="1">
              <a:defRPr/>
            </a:pPr>
            <a:r>
              <a:rPr lang="en-US" dirty="0" smtClean="0"/>
              <a:t>Provides a quick route to use in applications.</a:t>
            </a:r>
          </a:p>
          <a:p>
            <a:pPr lvl="1" eaLnBrk="1" hangingPunct="1">
              <a:defRPr/>
            </a:pPr>
            <a:endParaRPr lang="en-US" dirty="0" smtClean="0"/>
          </a:p>
          <a:p>
            <a:pPr eaLnBrk="1" hangingPunct="1">
              <a:defRPr/>
            </a:pPr>
            <a:r>
              <a:rPr lang="en-US" dirty="0" smtClean="0"/>
              <a:t>Benefits to mesh-generation community:</a:t>
            </a:r>
          </a:p>
          <a:p>
            <a:pPr lvl="1" eaLnBrk="1" hangingPunct="1">
              <a:defRPr/>
            </a:pPr>
            <a:r>
              <a:rPr lang="en-US" dirty="0" smtClean="0"/>
              <a:t>Allows straightforward use of existing mesh management tools.</a:t>
            </a:r>
          </a:p>
          <a:p>
            <a:pPr lvl="1" eaLnBrk="1" hangingPunct="1">
              <a:defRPr/>
            </a:pPr>
            <a:r>
              <a:rPr lang="en-US" dirty="0" smtClean="0"/>
              <a:t>Enables delivery of mesh-generation algorithms to potential users.</a:t>
            </a:r>
          </a:p>
          <a:p>
            <a:pPr lvl="1" eaLnBrk="1" hangingPunct="1">
              <a:defRPr/>
            </a:pPr>
            <a:endParaRPr lang="en-US" dirty="0"/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B21137E-F9E6-4385-AE85-C4131158EFFF}" type="slidenum">
              <a:rPr lang="en-US" smtClean="0"/>
              <a:pPr/>
              <a:t>6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CC78B65-0EA0-4DAA-9A7F-5422C2AD9A33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7773988" cy="1144588"/>
          </a:xfrm>
        </p:spPr>
        <p:txBody>
          <a:bodyPr lIns="0" tIns="0" rIns="0" bIns="0"/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GB" smtClean="0"/>
              <a:t>Swapping complements node point movement in improving mesh quality.</a:t>
            </a:r>
          </a:p>
        </p:txBody>
      </p:sp>
      <p:sp>
        <p:nvSpPr>
          <p:cNvPr id="100355" name="Rectangle 3"/>
          <p:cNvSpPr txBox="1">
            <a:spLocks noChangeArrowheads="1"/>
          </p:cNvSpPr>
          <p:nvPr/>
        </p:nvSpPr>
        <p:spPr bwMode="auto">
          <a:xfrm>
            <a:off x="381000" y="1447800"/>
            <a:ext cx="8305800" cy="5181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US" sz="2400">
                <a:latin typeface="Arial" charset="0"/>
              </a:rPr>
              <a:t>Changing topology can eliminate poorly-shaped mesh entities directly.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US" sz="2400">
                <a:latin typeface="Arial" charset="0"/>
              </a:rPr>
              <a:t>Service using standard interface handles error-prone aspects of implementation.</a:t>
            </a:r>
          </a:p>
          <a:p>
            <a:pPr marL="800100" lvl="1" indent="-342900" eaLnBrk="0" hangingPunct="0">
              <a:lnSpc>
                <a:spcPct val="90000"/>
              </a:lnSpc>
              <a:spcBef>
                <a:spcPts val="500"/>
              </a:spcBef>
              <a:buFontTx/>
              <a:buChar char="•"/>
            </a:pPr>
            <a:r>
              <a:rPr lang="en-US" sz="2000">
                <a:latin typeface="Arial" charset="0"/>
              </a:rPr>
              <a:t>Swapping decisions</a:t>
            </a:r>
          </a:p>
          <a:p>
            <a:pPr marL="800100" lvl="1" indent="-342900" eaLnBrk="0" hangingPunct="0">
              <a:lnSpc>
                <a:spcPct val="90000"/>
              </a:lnSpc>
              <a:spcBef>
                <a:spcPts val="500"/>
              </a:spcBef>
              <a:buFontTx/>
              <a:buChar char="•"/>
            </a:pPr>
            <a:r>
              <a:rPr lang="en-US" sz="2000">
                <a:latin typeface="Arial" charset="0"/>
              </a:rPr>
              <a:t>Topological changes to the mesh</a:t>
            </a:r>
          </a:p>
          <a:p>
            <a:pPr marL="342900" indent="-342900" eaLnBrk="0" hangingPunct="0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US" sz="2400">
                <a:solidFill>
                  <a:srgbClr val="FF0000"/>
                </a:solidFill>
                <a:latin typeface="Arial" charset="0"/>
              </a:rPr>
              <a:t>Swapping service </a:t>
            </a:r>
            <a:r>
              <a:rPr lang="en-US" sz="2400">
                <a:latin typeface="Arial" charset="0"/>
              </a:rPr>
              <a:t>functionality</a:t>
            </a:r>
          </a:p>
          <a:p>
            <a:pPr marL="800100" lvl="1" indent="-342900">
              <a:spcBef>
                <a:spcPct val="20000"/>
              </a:spcBef>
              <a:buSzPct val="45000"/>
              <a:buFont typeface="Wingdings" pitchFamily="2" charset="2"/>
              <a:buChar char=""/>
            </a:pPr>
            <a:r>
              <a:rPr lang="en-GB" sz="2000">
                <a:latin typeface="Arial" charset="0"/>
              </a:rPr>
              <a:t>Triangular/tetrahedral edge and </a:t>
            </a:r>
            <a:br>
              <a:rPr lang="en-GB" sz="2000">
                <a:latin typeface="Arial" charset="0"/>
              </a:rPr>
            </a:br>
            <a:r>
              <a:rPr lang="en-GB" sz="2000">
                <a:latin typeface="Arial" charset="0"/>
              </a:rPr>
              <a:t>face swapping</a:t>
            </a:r>
          </a:p>
          <a:p>
            <a:pPr marL="800100" lvl="1" indent="-342900">
              <a:buSzPct val="45000"/>
              <a:buFont typeface="Wingdings" pitchFamily="2" charset="2"/>
              <a:buChar char=""/>
            </a:pPr>
            <a:r>
              <a:rPr lang="en-US" sz="2000">
                <a:latin typeface="Arial" charset="0"/>
              </a:rPr>
              <a:t>Works on single entities, </a:t>
            </a:r>
            <a:r>
              <a:rPr lang="en-GB" sz="2000">
                <a:latin typeface="Arial" charset="0"/>
              </a:rPr>
              <a:t>mesh </a:t>
            </a:r>
            <a:br>
              <a:rPr lang="en-GB" sz="2000">
                <a:latin typeface="Arial" charset="0"/>
              </a:rPr>
            </a:br>
            <a:r>
              <a:rPr lang="en-GB" sz="2000">
                <a:latin typeface="Arial" charset="0"/>
              </a:rPr>
              <a:t>subsets, or entire mesh</a:t>
            </a:r>
          </a:p>
          <a:p>
            <a:pPr marL="800100" lvl="1" indent="-342900">
              <a:spcBef>
                <a:spcPct val="20000"/>
              </a:spcBef>
              <a:buSzPct val="45000"/>
              <a:buFont typeface="Wingdings" pitchFamily="2" charset="2"/>
              <a:buChar char=""/>
            </a:pPr>
            <a:r>
              <a:rPr lang="en-GB" sz="2000">
                <a:latin typeface="Arial" charset="0"/>
              </a:rPr>
              <a:t>Built in and user-defined swapping </a:t>
            </a:r>
            <a:br>
              <a:rPr lang="en-GB" sz="2000">
                <a:latin typeface="Arial" charset="0"/>
              </a:rPr>
            </a:br>
            <a:r>
              <a:rPr lang="en-GB" sz="2000">
                <a:latin typeface="Arial" charset="0"/>
              </a:rPr>
              <a:t>criteria provide both ease of use and flexibility</a:t>
            </a:r>
          </a:p>
          <a:p>
            <a:pPr marL="342900" indent="-342900">
              <a:spcBef>
                <a:spcPct val="20000"/>
              </a:spcBef>
              <a:buSzPct val="45000"/>
              <a:buFont typeface="Wingdings" pitchFamily="2" charset="2"/>
              <a:buChar char=""/>
            </a:pPr>
            <a:r>
              <a:rPr lang="en-US" sz="2400">
                <a:latin typeface="Arial" charset="0"/>
              </a:rPr>
              <a:t>Tested with FMDB, MOAB, and GRUMMP</a:t>
            </a:r>
          </a:p>
          <a:p>
            <a:pPr marL="800100" lvl="1" indent="-342900">
              <a:spcBef>
                <a:spcPct val="20000"/>
              </a:spcBef>
              <a:buSzPct val="45000"/>
              <a:buFont typeface="Wingdings" pitchFamily="2" charset="2"/>
              <a:buChar char=""/>
            </a:pPr>
            <a:endParaRPr lang="en-GB" sz="2000">
              <a:latin typeface="Arial" charset="0"/>
            </a:endParaRPr>
          </a:p>
        </p:txBody>
      </p:sp>
      <p:pic>
        <p:nvPicPr>
          <p:cNvPr id="10035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2971800"/>
            <a:ext cx="3429000" cy="26908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04617BC-8847-48E0-878B-12EF91264B83}" type="slidenum">
              <a:rPr lang="en-US" smtClean="0"/>
              <a:pPr/>
              <a:t>61</a:t>
            </a:fld>
            <a:endParaRPr lang="en-US" smtClean="0"/>
          </a:p>
        </p:txBody>
      </p:sp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20650"/>
            <a:ext cx="7772400" cy="1143000"/>
          </a:xfrm>
        </p:spPr>
        <p:txBody>
          <a:bodyPr lIns="90000" tIns="46800" rIns="90000" bIns="46800"/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CA" smtClean="0"/>
              <a:t>Issues with swapping in parallel</a:t>
            </a:r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3988" cy="4116388"/>
          </a:xfrm>
        </p:spPr>
        <p:txBody>
          <a:bodyPr lIns="0" tIns="0" rIns="0" bIns="0"/>
          <a:lstStyle/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CA" sz="2800" smtClean="0"/>
              <a:t>Must migrate data onto single processor to modify</a:t>
            </a:r>
          </a:p>
          <a:p>
            <a:pPr marL="341313" indent="-341313" defTabSz="449263" eaLnBrk="1" hangingPunct="1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CA" sz="2800" smtClean="0"/>
              <a:t>Load balance and communication overhead issues</a:t>
            </a:r>
          </a:p>
        </p:txBody>
      </p:sp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3398838"/>
            <a:ext cx="1878013" cy="32305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0240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24088" y="3467100"/>
            <a:ext cx="1738312" cy="3092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406" name="Line 6"/>
          <p:cNvSpPr>
            <a:spLocks noChangeShapeType="1"/>
          </p:cNvSpPr>
          <p:nvPr/>
        </p:nvSpPr>
        <p:spPr bwMode="auto">
          <a:xfrm>
            <a:off x="4319588" y="4679950"/>
            <a:ext cx="671512" cy="1588"/>
          </a:xfrm>
          <a:prstGeom prst="line">
            <a:avLst/>
          </a:prstGeom>
          <a:noFill/>
          <a:ln w="720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889FC6F-53A4-4135-AF8D-C643A9D9130E}" type="slidenum">
              <a:rPr lang="en-US" smtClean="0"/>
              <a:pPr/>
              <a:t>62</a:t>
            </a:fld>
            <a:endParaRPr lang="en-US" smtClean="0"/>
          </a:p>
        </p:txBody>
      </p:sp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ITAPS Services:</a:t>
            </a:r>
            <a:br>
              <a:rPr lang="en-US" smtClean="0"/>
            </a:br>
            <a:r>
              <a:rPr lang="en-US" smtClean="0"/>
              <a:t>Mesh Adaptation</a:t>
            </a:r>
          </a:p>
        </p:txBody>
      </p:sp>
      <p:sp>
        <p:nvSpPr>
          <p:cNvPr id="1643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6019800" cy="4953000"/>
          </a:xfrm>
        </p:spPr>
        <p:txBody>
          <a:bodyPr>
            <a:normAutofit lnSpcReduction="10000"/>
          </a:bodyPr>
          <a:lstStyle/>
          <a:p>
            <a:pPr marL="227013" indent="-227013"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sz="2400" dirty="0" smtClean="0"/>
              <a:t>Determining optimal initial </a:t>
            </a:r>
            <a:r>
              <a:rPr lang="en-US" sz="2400" dirty="0"/>
              <a:t>mesh sizes </a:t>
            </a:r>
            <a:r>
              <a:rPr lang="en-US" sz="2400" dirty="0" smtClean="0"/>
              <a:t>is </a:t>
            </a:r>
            <a:r>
              <a:rPr lang="en-US" sz="2400" dirty="0"/>
              <a:t>not </a:t>
            </a:r>
            <a:r>
              <a:rPr lang="en-US" sz="2400" dirty="0" smtClean="0"/>
              <a:t>possible for complex geometry/ physics.</a:t>
            </a:r>
          </a:p>
          <a:p>
            <a:pPr marL="227013" indent="-227013"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sz="2400" dirty="0" smtClean="0"/>
              <a:t>CFD </a:t>
            </a:r>
            <a:r>
              <a:rPr lang="en-US" sz="2400" dirty="0" err="1" smtClean="0"/>
              <a:t>adaptivity</a:t>
            </a:r>
            <a:r>
              <a:rPr lang="en-US" sz="2400" dirty="0" smtClean="0"/>
              <a:t> example impact: </a:t>
            </a:r>
          </a:p>
          <a:p>
            <a:pPr marL="627063" lvl="1"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sz="2000" i="1" dirty="0" smtClean="0"/>
              <a:t>Isotropic</a:t>
            </a:r>
            <a:r>
              <a:rPr lang="en-US" sz="2000" dirty="0" smtClean="0"/>
              <a:t> : same accuracy as uniform with one</a:t>
            </a:r>
            <a:br>
              <a:rPr lang="en-US" sz="2000" dirty="0" smtClean="0"/>
            </a:br>
            <a:r>
              <a:rPr lang="en-US" sz="2000" dirty="0" smtClean="0"/>
              <a:t>order of magnitude fewer elements</a:t>
            </a:r>
          </a:p>
          <a:p>
            <a:pPr marL="627063" lvl="1"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sz="2000" i="1" dirty="0" smtClean="0"/>
              <a:t>Anisotropic</a:t>
            </a:r>
            <a:r>
              <a:rPr lang="en-US" sz="2000" dirty="0" smtClean="0"/>
              <a:t> : same accuracy as uniform with </a:t>
            </a:r>
            <a:br>
              <a:rPr lang="en-US" sz="2000" dirty="0" smtClean="0"/>
            </a:br>
            <a:r>
              <a:rPr lang="en-US" sz="2000" dirty="0" smtClean="0"/>
              <a:t>two orders of magnitude fewer elements</a:t>
            </a:r>
            <a:endParaRPr lang="en-US" dirty="0" smtClean="0"/>
          </a:p>
          <a:p>
            <a:pPr marL="227013" indent="-227013"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sz="2400" dirty="0" err="1" smtClean="0">
                <a:solidFill>
                  <a:srgbClr val="FF0000"/>
                </a:solidFill>
              </a:rPr>
              <a:t>MeshAdapt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/>
              <a:t>Service </a:t>
            </a:r>
            <a:endParaRPr lang="en-US" sz="2400" dirty="0" smtClean="0"/>
          </a:p>
          <a:p>
            <a:pPr marL="627063" lvl="1" indent="-227013"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sz="2000" dirty="0" smtClean="0"/>
              <a:t>Starts </a:t>
            </a:r>
            <a:r>
              <a:rPr lang="en-US" sz="2000" dirty="0"/>
              <a:t>with an arbitrary initial mesh with a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solution</a:t>
            </a:r>
          </a:p>
          <a:p>
            <a:pPr marL="627063" lvl="1" indent="-227013"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sz="2000" dirty="0" smtClean="0"/>
              <a:t>Given a new mesh size field, alters </a:t>
            </a:r>
            <a:r>
              <a:rPr lang="en-US" sz="2000" dirty="0"/>
              <a:t>the mesh </a:t>
            </a: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2000" dirty="0" smtClean="0"/>
              <a:t>via </a:t>
            </a:r>
            <a:r>
              <a:rPr lang="en-US" sz="2000" dirty="0"/>
              <a:t>local mesh </a:t>
            </a:r>
            <a:r>
              <a:rPr lang="en-US" sz="2000" dirty="0" smtClean="0"/>
              <a:t>modifications</a:t>
            </a:r>
          </a:p>
          <a:p>
            <a:pPr marL="627063" lvl="1" indent="-227013"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sz="2000" dirty="0" smtClean="0"/>
              <a:t>Supports</a:t>
            </a:r>
          </a:p>
          <a:p>
            <a:pPr marL="1027113" lvl="2" indent="-227013"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sz="1600" dirty="0" smtClean="0"/>
              <a:t>Curved Boundaries</a:t>
            </a:r>
          </a:p>
          <a:p>
            <a:pPr marL="1027113" lvl="2" indent="-227013"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sz="1600" dirty="0" smtClean="0"/>
              <a:t>Anisotropy</a:t>
            </a:r>
          </a:p>
          <a:p>
            <a:pPr marL="1027113" lvl="2" indent="-227013" eaLnBrk="1" hangingPunct="1">
              <a:lnSpc>
                <a:spcPct val="80000"/>
              </a:lnSpc>
              <a:spcBef>
                <a:spcPts val="800"/>
              </a:spcBef>
              <a:defRPr/>
            </a:pPr>
            <a:r>
              <a:rPr lang="en-US" sz="1600" dirty="0" smtClean="0"/>
              <a:t>Parallel mesh adaptation</a:t>
            </a:r>
          </a:p>
        </p:txBody>
      </p:sp>
      <p:pic>
        <p:nvPicPr>
          <p:cNvPr id="104452" name="Picture 4" descr="pig4_surf_meshes_iso_aniso"/>
          <p:cNvPicPr>
            <a:picLocks noChangeAspect="1" noChangeArrowheads="1"/>
          </p:cNvPicPr>
          <p:nvPr/>
        </p:nvPicPr>
        <p:blipFill>
          <a:blip r:embed="rId3"/>
          <a:srcRect r="11166"/>
          <a:stretch>
            <a:fillRect/>
          </a:stretch>
        </p:blipFill>
        <p:spPr bwMode="auto">
          <a:xfrm>
            <a:off x="6096000" y="590550"/>
            <a:ext cx="2911475" cy="314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3" name="Picture 5" descr="pig4_clipA_meshes_iso_anis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78563" y="3886200"/>
            <a:ext cx="28352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E719A37-E48D-4AA4-BAB1-14CFF4886D09}" type="slidenum">
              <a:rPr lang="en-US" smtClean="0"/>
              <a:pPr/>
              <a:t>63</a:t>
            </a:fld>
            <a:endParaRPr lang="en-US" smtClean="0"/>
          </a:p>
        </p:txBody>
      </p:sp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6946900" cy="965200"/>
          </a:xfrm>
        </p:spPr>
        <p:txBody>
          <a:bodyPr/>
          <a:lstStyle/>
          <a:p>
            <a:pPr eaLnBrk="1" hangingPunct="1"/>
            <a:r>
              <a:rPr lang="en-US" smtClean="0"/>
              <a:t>Scaling studies of uniform refinement on up to 32K processors</a:t>
            </a:r>
          </a:p>
        </p:txBody>
      </p:sp>
      <p:sp>
        <p:nvSpPr>
          <p:cNvPr id="209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610600" cy="5257800"/>
          </a:xfrm>
        </p:spPr>
        <p:txBody>
          <a:bodyPr/>
          <a:lstStyle/>
          <a:p>
            <a:pPr marL="279400" indent="-279400" eaLnBrk="1" hangingPunct="1">
              <a:lnSpc>
                <a:spcPct val="90000"/>
              </a:lnSpc>
              <a:defRPr/>
            </a:pPr>
            <a:r>
              <a:rPr lang="en-US" sz="2400" dirty="0"/>
              <a:t>Weak scaling uniform refinement</a:t>
            </a:r>
          </a:p>
          <a:p>
            <a:pPr marL="279400" indent="-279400" eaLnBrk="1" hangingPunct="1">
              <a:lnSpc>
                <a:spcPct val="90000"/>
              </a:lnSpc>
              <a:defRPr/>
            </a:pPr>
            <a:endParaRPr lang="en-US" sz="2400" dirty="0"/>
          </a:p>
          <a:p>
            <a:pPr marL="279400" indent="-279400" eaLnBrk="1" hangingPunct="1">
              <a:lnSpc>
                <a:spcPct val="90000"/>
              </a:lnSpc>
              <a:defRPr/>
            </a:pPr>
            <a:endParaRPr lang="en-US" sz="2400" dirty="0"/>
          </a:p>
          <a:p>
            <a:pPr marL="279400" indent="-279400" eaLnBrk="1" hangingPunct="1">
              <a:lnSpc>
                <a:spcPct val="90000"/>
              </a:lnSpc>
              <a:defRPr/>
            </a:pPr>
            <a:endParaRPr lang="en-US" sz="2400" dirty="0"/>
          </a:p>
          <a:p>
            <a:pPr marL="279400" indent="-279400" eaLnBrk="1" hangingPunct="1">
              <a:lnSpc>
                <a:spcPct val="90000"/>
              </a:lnSpc>
              <a:defRPr/>
            </a:pPr>
            <a:endParaRPr lang="en-US" sz="2400" dirty="0"/>
          </a:p>
          <a:p>
            <a:pPr marL="279400" indent="-279400" eaLnBrk="1" hangingPunct="1">
              <a:lnSpc>
                <a:spcPct val="90000"/>
              </a:lnSpc>
              <a:defRPr/>
            </a:pPr>
            <a:endParaRPr lang="en-US" sz="1800" dirty="0"/>
          </a:p>
          <a:p>
            <a:pPr marL="279400" indent="-279400" eaLnBrk="1" hangingPunct="1">
              <a:lnSpc>
                <a:spcPct val="90000"/>
              </a:lnSpc>
              <a:buFontTx/>
              <a:buNone/>
              <a:defRPr/>
            </a:pPr>
            <a:endParaRPr lang="en-US" sz="2400" dirty="0" smtClean="0"/>
          </a:p>
          <a:p>
            <a:pPr marL="279400" indent="-279400" eaLnBrk="1" hangingPunct="1">
              <a:lnSpc>
                <a:spcPct val="90000"/>
              </a:lnSpc>
              <a:defRPr/>
            </a:pPr>
            <a:r>
              <a:rPr lang="en-US" sz="2400" dirty="0" smtClean="0"/>
              <a:t>Mesh </a:t>
            </a:r>
            <a:r>
              <a:rPr lang="en-US" sz="2400" dirty="0"/>
              <a:t>adaptation</a:t>
            </a:r>
            <a:r>
              <a:rPr lang="en-US" sz="2400" dirty="0" smtClean="0"/>
              <a:t> is characterized </a:t>
            </a:r>
            <a:r>
              <a:rPr lang="en-US" sz="2400" dirty="0"/>
              <a:t>by small, but variable, work per operation - “perfect scaling” too </a:t>
            </a:r>
            <a:r>
              <a:rPr lang="en-US" sz="2400" dirty="0" smtClean="0"/>
              <a:t>costly.</a:t>
            </a:r>
          </a:p>
          <a:p>
            <a:pPr marL="615950" lvl="1" indent="-222250" eaLnBrk="1" hangingPunct="1">
              <a:lnSpc>
                <a:spcPct val="90000"/>
              </a:lnSpc>
              <a:defRPr/>
            </a:pPr>
            <a:r>
              <a:rPr lang="en-US" sz="2000" dirty="0"/>
              <a:t>Can run on the large numbers of parts used in the analysis</a:t>
            </a:r>
          </a:p>
          <a:p>
            <a:pPr marL="615950" lvl="1" indent="-222250" eaLnBrk="1" hangingPunct="1">
              <a:lnSpc>
                <a:spcPct val="90000"/>
              </a:lnSpc>
              <a:defRPr/>
            </a:pPr>
            <a:r>
              <a:rPr lang="en-US" sz="2000" dirty="0"/>
              <a:t>Will still be a small % of total solution time - the mesh adapt example  given is 0.04% of the estimated solve </a:t>
            </a:r>
            <a:r>
              <a:rPr lang="en-US" sz="2000" dirty="0" smtClean="0"/>
              <a:t>time</a:t>
            </a:r>
          </a:p>
          <a:p>
            <a:pPr marL="215900" indent="-222250" eaLnBrk="1" hangingPunct="1">
              <a:lnSpc>
                <a:spcPct val="90000"/>
              </a:lnSpc>
              <a:defRPr/>
            </a:pPr>
            <a:r>
              <a:rPr lang="en-US" sz="2400" dirty="0" smtClean="0"/>
              <a:t>Improvements to message passing can improve scaling.</a:t>
            </a:r>
            <a:endParaRPr lang="en-US" sz="2400" dirty="0"/>
          </a:p>
        </p:txBody>
      </p:sp>
      <p:graphicFrame>
        <p:nvGraphicFramePr>
          <p:cNvPr id="2096199" name="Group 71"/>
          <p:cNvGraphicFramePr>
            <a:graphicFrameLocks noGrp="1"/>
          </p:cNvGraphicFramePr>
          <p:nvPr/>
        </p:nvGraphicFramePr>
        <p:xfrm>
          <a:off x="685800" y="1905000"/>
          <a:ext cx="4279900" cy="2014538"/>
        </p:xfrm>
        <a:graphic>
          <a:graphicData uri="http://schemas.openxmlformats.org/drawingml/2006/table">
            <a:tbl>
              <a:tblPr/>
              <a:tblGrid>
                <a:gridCol w="796596"/>
                <a:gridCol w="763894"/>
                <a:gridCol w="984953"/>
                <a:gridCol w="861997"/>
                <a:gridCol w="872460"/>
              </a:tblGrid>
              <a:tr h="4419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# of Parts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Initial Mesh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Adapted Mesh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Time (s)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Scaling Factor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1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2048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17M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128M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1.0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3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4096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34M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274M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4.8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1.05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3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8192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65M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520M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0.97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11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16384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520M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1.1B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6.1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0.82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83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32768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274M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2.2B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7.4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0.68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6544" name="Picture 5" descr="sizefield"/>
          <p:cNvPicPr>
            <a:picLocks noChangeAspect="1" noChangeArrowheads="1"/>
          </p:cNvPicPr>
          <p:nvPr/>
        </p:nvPicPr>
        <p:blipFill>
          <a:blip r:embed="rId3"/>
          <a:srcRect t="32553" b="35898"/>
          <a:stretch>
            <a:fillRect/>
          </a:stretch>
        </p:blipFill>
        <p:spPr bwMode="auto">
          <a:xfrm>
            <a:off x="5146675" y="1371600"/>
            <a:ext cx="3997325" cy="44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545" name="Picture 6" descr="coloredmesh"/>
          <p:cNvPicPr>
            <a:picLocks noChangeAspect="1" noChangeArrowheads="1"/>
          </p:cNvPicPr>
          <p:nvPr/>
        </p:nvPicPr>
        <p:blipFill>
          <a:blip r:embed="rId4"/>
          <a:srcRect l="10846" t="14845" r="11559" b="15112"/>
          <a:stretch>
            <a:fillRect/>
          </a:stretch>
        </p:blipFill>
        <p:spPr bwMode="auto">
          <a:xfrm>
            <a:off x="5867400" y="1828800"/>
            <a:ext cx="2241550" cy="210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>
          <a:xfrm>
            <a:off x="79375" y="33338"/>
            <a:ext cx="7370763" cy="1143000"/>
          </a:xfrm>
        </p:spPr>
        <p:txBody>
          <a:bodyPr lIns="92075" tIns="46038" rIns="92075" bIns="46038"/>
          <a:lstStyle/>
          <a:p>
            <a:pPr eaLnBrk="1" hangingPunct="1"/>
            <a:r>
              <a:rPr lang="en-US" smtClean="0"/>
              <a:t>ITAPS Services:  Load Balancing</a:t>
            </a:r>
          </a:p>
        </p:txBody>
      </p:sp>
      <p:sp>
        <p:nvSpPr>
          <p:cNvPr id="10854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3726794-855A-40BD-B552-6A7C193DF34F}" type="slidenum">
              <a:rPr lang="en-US" smtClean="0"/>
              <a:pPr/>
              <a:t>64</a:t>
            </a:fld>
            <a:endParaRPr lang="en-US" smtClean="0"/>
          </a:p>
        </p:txBody>
      </p:sp>
      <p:sp>
        <p:nvSpPr>
          <p:cNvPr id="108547" name="Rectangle 3"/>
          <p:cNvSpPr>
            <a:spLocks noChangeArrowheads="1"/>
          </p:cNvSpPr>
          <p:nvPr/>
        </p:nvSpPr>
        <p:spPr bwMode="auto">
          <a:xfrm>
            <a:off x="4479925" y="3819525"/>
            <a:ext cx="184150" cy="366713"/>
          </a:xfrm>
          <a:prstGeom prst="rect">
            <a:avLst/>
          </a:prstGeom>
          <a:noFill/>
          <a:ln w="12700">
            <a:noFill/>
            <a:miter lim="800000"/>
            <a:headEnd type="none" w="lg" len="lg"/>
            <a:tailEnd type="none" w="lg" len="lg"/>
          </a:ln>
        </p:spPr>
        <p:txBody>
          <a:bodyPr wrap="none" lIns="91431" tIns="45716" rIns="91431" bIns="45716" anchor="ctr">
            <a:spAutoFit/>
          </a:bodyPr>
          <a:lstStyle/>
          <a:p>
            <a:pPr algn="ctr" eaLnBrk="0" hangingPunct="0"/>
            <a:endParaRPr lang="en-US" sz="1800">
              <a:latin typeface="Arial" charset="0"/>
            </a:endParaRPr>
          </a:p>
        </p:txBody>
      </p:sp>
      <p:sp>
        <p:nvSpPr>
          <p:cNvPr id="108548" name="Rectangle 4"/>
          <p:cNvSpPr>
            <a:spLocks noChangeArrowheads="1"/>
          </p:cNvSpPr>
          <p:nvPr/>
        </p:nvSpPr>
        <p:spPr bwMode="auto">
          <a:xfrm>
            <a:off x="4479925" y="3819525"/>
            <a:ext cx="184150" cy="366713"/>
          </a:xfrm>
          <a:prstGeom prst="rect">
            <a:avLst/>
          </a:prstGeom>
          <a:noFill/>
          <a:ln w="12700">
            <a:noFill/>
            <a:miter lim="800000"/>
            <a:headEnd type="none" w="lg" len="lg"/>
            <a:tailEnd type="none" w="lg" len="lg"/>
          </a:ln>
        </p:spPr>
        <p:txBody>
          <a:bodyPr wrap="none" lIns="91431" tIns="45716" rIns="91431" bIns="45716" anchor="ctr">
            <a:spAutoFit/>
          </a:bodyPr>
          <a:lstStyle/>
          <a:p>
            <a:pPr algn="ctr" eaLnBrk="0" hangingPunct="0"/>
            <a:endParaRPr lang="en-US" sz="1800">
              <a:latin typeface="Arial" charset="0"/>
            </a:endParaRPr>
          </a:p>
        </p:txBody>
      </p:sp>
      <p:pic>
        <p:nvPicPr>
          <p:cNvPr id="10854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3200400"/>
            <a:ext cx="2008188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8550" name="Group 9"/>
          <p:cNvGrpSpPr>
            <a:grpSpLocks/>
          </p:cNvGrpSpPr>
          <p:nvPr/>
        </p:nvGrpSpPr>
        <p:grpSpPr bwMode="auto">
          <a:xfrm>
            <a:off x="5410200" y="1447800"/>
            <a:ext cx="2486025" cy="1833563"/>
            <a:chOff x="362" y="1008"/>
            <a:chExt cx="2734" cy="2363"/>
          </a:xfrm>
        </p:grpSpPr>
        <p:grpSp>
          <p:nvGrpSpPr>
            <p:cNvPr id="108553" name="Group 10"/>
            <p:cNvGrpSpPr>
              <a:grpSpLocks/>
            </p:cNvGrpSpPr>
            <p:nvPr/>
          </p:nvGrpSpPr>
          <p:grpSpPr bwMode="auto">
            <a:xfrm>
              <a:off x="362" y="1008"/>
              <a:ext cx="2734" cy="2363"/>
              <a:chOff x="362" y="1008"/>
              <a:chExt cx="2734" cy="2363"/>
            </a:xfrm>
          </p:grpSpPr>
          <p:sp>
            <p:nvSpPr>
              <p:cNvPr id="108585" name="Line 11"/>
              <p:cNvSpPr>
                <a:spLocks noChangeShapeType="1"/>
              </p:cNvSpPr>
              <p:nvPr/>
            </p:nvSpPr>
            <p:spPr bwMode="auto">
              <a:xfrm flipH="1">
                <a:off x="1517" y="1008"/>
                <a:ext cx="0" cy="2363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86" name="Line 12"/>
              <p:cNvSpPr>
                <a:spLocks noChangeShapeType="1"/>
              </p:cNvSpPr>
              <p:nvPr/>
            </p:nvSpPr>
            <p:spPr bwMode="auto">
              <a:xfrm flipH="1">
                <a:off x="362" y="2114"/>
                <a:ext cx="1147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87" name="Line 13"/>
              <p:cNvSpPr>
                <a:spLocks noChangeShapeType="1"/>
              </p:cNvSpPr>
              <p:nvPr/>
            </p:nvSpPr>
            <p:spPr bwMode="auto">
              <a:xfrm>
                <a:off x="1531" y="2544"/>
                <a:ext cx="1565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08554" name="Group 14"/>
            <p:cNvGrpSpPr>
              <a:grpSpLocks/>
            </p:cNvGrpSpPr>
            <p:nvPr/>
          </p:nvGrpSpPr>
          <p:grpSpPr bwMode="auto">
            <a:xfrm flipH="1">
              <a:off x="470" y="1104"/>
              <a:ext cx="2499" cy="2113"/>
              <a:chOff x="2827" y="1936"/>
              <a:chExt cx="2499" cy="2113"/>
            </a:xfrm>
          </p:grpSpPr>
          <p:sp>
            <p:nvSpPr>
              <p:cNvPr id="108555" name="Line 15"/>
              <p:cNvSpPr>
                <a:spLocks noChangeShapeType="1"/>
              </p:cNvSpPr>
              <p:nvPr/>
            </p:nvSpPr>
            <p:spPr bwMode="auto">
              <a:xfrm>
                <a:off x="2827" y="2456"/>
                <a:ext cx="116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56" name="Line 16"/>
              <p:cNvSpPr>
                <a:spLocks noChangeShapeType="1"/>
              </p:cNvSpPr>
              <p:nvPr/>
            </p:nvSpPr>
            <p:spPr bwMode="auto">
              <a:xfrm flipV="1">
                <a:off x="4005" y="1938"/>
                <a:ext cx="0" cy="51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57" name="Line 17"/>
              <p:cNvSpPr>
                <a:spLocks noChangeShapeType="1"/>
              </p:cNvSpPr>
              <p:nvPr/>
            </p:nvSpPr>
            <p:spPr bwMode="auto">
              <a:xfrm>
                <a:off x="3996" y="1936"/>
                <a:ext cx="133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58" name="Line 18"/>
              <p:cNvSpPr>
                <a:spLocks noChangeShapeType="1"/>
              </p:cNvSpPr>
              <p:nvPr/>
            </p:nvSpPr>
            <p:spPr bwMode="auto">
              <a:xfrm>
                <a:off x="5326" y="1937"/>
                <a:ext cx="0" cy="211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59" name="Line 19"/>
              <p:cNvSpPr>
                <a:spLocks noChangeShapeType="1"/>
              </p:cNvSpPr>
              <p:nvPr/>
            </p:nvSpPr>
            <p:spPr bwMode="auto">
              <a:xfrm flipH="1">
                <a:off x="2827" y="4047"/>
                <a:ext cx="249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60" name="Line 20"/>
              <p:cNvSpPr>
                <a:spLocks noChangeShapeType="1"/>
              </p:cNvSpPr>
              <p:nvPr/>
            </p:nvSpPr>
            <p:spPr bwMode="auto">
              <a:xfrm flipV="1">
                <a:off x="2827" y="2467"/>
                <a:ext cx="0" cy="1579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61" name="Oval 21"/>
              <p:cNvSpPr>
                <a:spLocks noChangeArrowheads="1"/>
              </p:cNvSpPr>
              <p:nvPr/>
            </p:nvSpPr>
            <p:spPr bwMode="auto">
              <a:xfrm>
                <a:off x="2959" y="2668"/>
                <a:ext cx="113" cy="7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62" name="Oval 22"/>
              <p:cNvSpPr>
                <a:spLocks noChangeArrowheads="1"/>
              </p:cNvSpPr>
              <p:nvPr/>
            </p:nvSpPr>
            <p:spPr bwMode="auto">
              <a:xfrm>
                <a:off x="3438" y="2903"/>
                <a:ext cx="113" cy="7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63" name="Oval 23"/>
              <p:cNvSpPr>
                <a:spLocks noChangeArrowheads="1"/>
              </p:cNvSpPr>
              <p:nvPr/>
            </p:nvSpPr>
            <p:spPr bwMode="auto">
              <a:xfrm>
                <a:off x="5001" y="2105"/>
                <a:ext cx="113" cy="7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64" name="Oval 24"/>
              <p:cNvSpPr>
                <a:spLocks noChangeArrowheads="1"/>
              </p:cNvSpPr>
              <p:nvPr/>
            </p:nvSpPr>
            <p:spPr bwMode="auto">
              <a:xfrm>
                <a:off x="4439" y="2199"/>
                <a:ext cx="112" cy="7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65" name="Oval 25"/>
              <p:cNvSpPr>
                <a:spLocks noChangeArrowheads="1"/>
              </p:cNvSpPr>
              <p:nvPr/>
            </p:nvSpPr>
            <p:spPr bwMode="auto">
              <a:xfrm>
                <a:off x="3681" y="2590"/>
                <a:ext cx="112" cy="7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66" name="Oval 26"/>
              <p:cNvSpPr>
                <a:spLocks noChangeArrowheads="1"/>
              </p:cNvSpPr>
              <p:nvPr/>
            </p:nvSpPr>
            <p:spPr bwMode="auto">
              <a:xfrm>
                <a:off x="3121" y="3228"/>
                <a:ext cx="112" cy="7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67" name="Oval 27"/>
              <p:cNvSpPr>
                <a:spLocks noChangeArrowheads="1"/>
              </p:cNvSpPr>
              <p:nvPr/>
            </p:nvSpPr>
            <p:spPr bwMode="auto">
              <a:xfrm>
                <a:off x="3023" y="3831"/>
                <a:ext cx="112" cy="7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68" name="Oval 28"/>
              <p:cNvSpPr>
                <a:spLocks noChangeArrowheads="1"/>
              </p:cNvSpPr>
              <p:nvPr/>
            </p:nvSpPr>
            <p:spPr bwMode="auto">
              <a:xfrm>
                <a:off x="4497" y="3256"/>
                <a:ext cx="113" cy="7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69" name="Oval 29"/>
              <p:cNvSpPr>
                <a:spLocks noChangeArrowheads="1"/>
              </p:cNvSpPr>
              <p:nvPr/>
            </p:nvSpPr>
            <p:spPr bwMode="auto">
              <a:xfrm>
                <a:off x="4358" y="3669"/>
                <a:ext cx="110" cy="7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70" name="Oval 30"/>
              <p:cNvSpPr>
                <a:spLocks noChangeArrowheads="1"/>
              </p:cNvSpPr>
              <p:nvPr/>
            </p:nvSpPr>
            <p:spPr bwMode="auto">
              <a:xfrm>
                <a:off x="4791" y="2703"/>
                <a:ext cx="112" cy="7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71" name="Oval 31"/>
              <p:cNvSpPr>
                <a:spLocks noChangeArrowheads="1"/>
              </p:cNvSpPr>
              <p:nvPr/>
            </p:nvSpPr>
            <p:spPr bwMode="auto">
              <a:xfrm>
                <a:off x="3832" y="3128"/>
                <a:ext cx="113" cy="7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72" name="Oval 32"/>
              <p:cNvSpPr>
                <a:spLocks noChangeArrowheads="1"/>
              </p:cNvSpPr>
              <p:nvPr/>
            </p:nvSpPr>
            <p:spPr bwMode="auto">
              <a:xfrm>
                <a:off x="4820" y="3782"/>
                <a:ext cx="110" cy="7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73" name="Oval 33"/>
              <p:cNvSpPr>
                <a:spLocks noChangeArrowheads="1"/>
              </p:cNvSpPr>
              <p:nvPr/>
            </p:nvSpPr>
            <p:spPr bwMode="auto">
              <a:xfrm>
                <a:off x="4952" y="3047"/>
                <a:ext cx="113" cy="7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74" name="Oval 34"/>
              <p:cNvSpPr>
                <a:spLocks noChangeArrowheads="1"/>
              </p:cNvSpPr>
              <p:nvPr/>
            </p:nvSpPr>
            <p:spPr bwMode="auto">
              <a:xfrm>
                <a:off x="5077" y="3511"/>
                <a:ext cx="110" cy="7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75" name="Oval 35"/>
              <p:cNvSpPr>
                <a:spLocks noChangeArrowheads="1"/>
              </p:cNvSpPr>
              <p:nvPr/>
            </p:nvSpPr>
            <p:spPr bwMode="auto">
              <a:xfrm>
                <a:off x="3255" y="3455"/>
                <a:ext cx="110" cy="7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76" name="Oval 36"/>
              <p:cNvSpPr>
                <a:spLocks noChangeArrowheads="1"/>
              </p:cNvSpPr>
              <p:nvPr/>
            </p:nvSpPr>
            <p:spPr bwMode="auto">
              <a:xfrm>
                <a:off x="3512" y="3856"/>
                <a:ext cx="110" cy="7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77" name="Oval 37"/>
              <p:cNvSpPr>
                <a:spLocks noChangeArrowheads="1"/>
              </p:cNvSpPr>
              <p:nvPr/>
            </p:nvSpPr>
            <p:spPr bwMode="auto">
              <a:xfrm>
                <a:off x="3747" y="3496"/>
                <a:ext cx="110" cy="7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78" name="Oval 38"/>
              <p:cNvSpPr>
                <a:spLocks noChangeArrowheads="1"/>
              </p:cNvSpPr>
              <p:nvPr/>
            </p:nvSpPr>
            <p:spPr bwMode="auto">
              <a:xfrm>
                <a:off x="4935" y="2419"/>
                <a:ext cx="113" cy="7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79" name="Oval 39"/>
              <p:cNvSpPr>
                <a:spLocks noChangeArrowheads="1"/>
              </p:cNvSpPr>
              <p:nvPr/>
            </p:nvSpPr>
            <p:spPr bwMode="auto">
              <a:xfrm>
                <a:off x="4084" y="3893"/>
                <a:ext cx="113" cy="7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80" name="Oval 40"/>
              <p:cNvSpPr>
                <a:spLocks noChangeArrowheads="1"/>
              </p:cNvSpPr>
              <p:nvPr/>
            </p:nvSpPr>
            <p:spPr bwMode="auto">
              <a:xfrm>
                <a:off x="4522" y="2536"/>
                <a:ext cx="110" cy="75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81" name="Oval 41"/>
              <p:cNvSpPr>
                <a:spLocks noChangeArrowheads="1"/>
              </p:cNvSpPr>
              <p:nvPr/>
            </p:nvSpPr>
            <p:spPr bwMode="auto">
              <a:xfrm>
                <a:off x="2911" y="2908"/>
                <a:ext cx="113" cy="7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82" name="Oval 42"/>
              <p:cNvSpPr>
                <a:spLocks noChangeArrowheads="1"/>
              </p:cNvSpPr>
              <p:nvPr/>
            </p:nvSpPr>
            <p:spPr bwMode="auto">
              <a:xfrm>
                <a:off x="3716" y="3784"/>
                <a:ext cx="110" cy="7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83" name="Oval 43"/>
              <p:cNvSpPr>
                <a:spLocks noChangeArrowheads="1"/>
              </p:cNvSpPr>
              <p:nvPr/>
            </p:nvSpPr>
            <p:spPr bwMode="auto">
              <a:xfrm>
                <a:off x="4581" y="3472"/>
                <a:ext cx="113" cy="7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584" name="Oval 44"/>
              <p:cNvSpPr>
                <a:spLocks noChangeArrowheads="1"/>
              </p:cNvSpPr>
              <p:nvPr/>
            </p:nvSpPr>
            <p:spPr bwMode="auto">
              <a:xfrm>
                <a:off x="5139" y="2767"/>
                <a:ext cx="113" cy="76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round/>
                <a:headEnd type="none" w="lg" len="lg"/>
                <a:tailEnd type="none" w="lg" len="lg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pic>
        <p:nvPicPr>
          <p:cNvPr id="108551" name="Picture 48" descr="parmetis_rotat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4443413"/>
            <a:ext cx="1738313" cy="195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" name="Rectangle 6"/>
          <p:cNvSpPr txBox="1">
            <a:spLocks noChangeArrowheads="1"/>
          </p:cNvSpPr>
          <p:nvPr/>
        </p:nvSpPr>
        <p:spPr bwMode="auto">
          <a:xfrm>
            <a:off x="381000" y="1752600"/>
            <a:ext cx="4953000" cy="432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179388" indent="-179388" defTabSz="449263">
              <a:spcBef>
                <a:spcPct val="20000"/>
              </a:spcBef>
              <a:buSzPct val="45000"/>
              <a:buFont typeface="Wingdings" pitchFamily="2" charset="2"/>
              <a:buChar char="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/>
            </a:pPr>
            <a:r>
              <a:rPr lang="en-GB" sz="2400" kern="0" dirty="0" err="1">
                <a:solidFill>
                  <a:srgbClr val="FF0000"/>
                </a:solidFill>
                <a:latin typeface="+mn-lt"/>
              </a:rPr>
              <a:t>iZoltan</a:t>
            </a:r>
            <a:r>
              <a:rPr lang="en-GB" sz="2400" kern="0" dirty="0">
                <a:solidFill>
                  <a:srgbClr val="FF0000"/>
                </a:solidFill>
                <a:latin typeface="+mn-lt"/>
              </a:rPr>
              <a:t> </a:t>
            </a:r>
            <a:r>
              <a:rPr lang="en-GB" sz="2400" kern="0" dirty="0">
                <a:latin typeface="+mn-lt"/>
              </a:rPr>
              <a:t>service using the Zoltan load-balancing library</a:t>
            </a:r>
          </a:p>
          <a:p>
            <a:pPr marL="179388" indent="-179388" defTabSz="449263">
              <a:spcBef>
                <a:spcPct val="20000"/>
              </a:spcBef>
              <a:buSzPct val="45000"/>
              <a:buFont typeface="Wingdings" pitchFamily="2" charset="2"/>
              <a:buChar char="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/>
            </a:pPr>
            <a:r>
              <a:rPr lang="en-GB" sz="2400" kern="0" dirty="0">
                <a:latin typeface="+mn-lt"/>
              </a:rPr>
              <a:t>Partitioning Methods</a:t>
            </a:r>
          </a:p>
          <a:p>
            <a:pPr marL="636588" lvl="1" indent="-179388" defTabSz="449263">
              <a:spcBef>
                <a:spcPct val="20000"/>
              </a:spcBef>
              <a:buSzPct val="45000"/>
              <a:buFont typeface="Wingdings" pitchFamily="2" charset="2"/>
              <a:buChar char="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/>
            </a:pPr>
            <a:r>
              <a:rPr lang="en-GB" sz="2000" kern="0" dirty="0">
                <a:latin typeface="+mn-lt"/>
              </a:rPr>
              <a:t>Geometric (RCB, Space filling curves)</a:t>
            </a:r>
          </a:p>
          <a:p>
            <a:pPr marL="636588" lvl="1" indent="-179388" defTabSz="449263">
              <a:spcBef>
                <a:spcPct val="20000"/>
              </a:spcBef>
              <a:buSzPct val="45000"/>
              <a:buFont typeface="Wingdings" pitchFamily="2" charset="2"/>
              <a:buChar char="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/>
            </a:pPr>
            <a:r>
              <a:rPr lang="en-GB" sz="2000" kern="0" dirty="0">
                <a:latin typeface="+mn-lt"/>
              </a:rPr>
              <a:t>Connectivity-based (Graph, </a:t>
            </a:r>
            <a:r>
              <a:rPr lang="en-GB" sz="2000" kern="0" dirty="0" err="1">
                <a:latin typeface="+mn-lt"/>
              </a:rPr>
              <a:t>Hypergraph</a:t>
            </a:r>
            <a:r>
              <a:rPr lang="en-GB" sz="2000" kern="0" dirty="0">
                <a:latin typeface="+mn-lt"/>
              </a:rPr>
              <a:t>, </a:t>
            </a:r>
            <a:r>
              <a:rPr lang="en-GB" sz="2000" kern="0" dirty="0" err="1">
                <a:latin typeface="+mn-lt"/>
              </a:rPr>
              <a:t>ParMetis</a:t>
            </a:r>
            <a:r>
              <a:rPr lang="en-GB" sz="2000" kern="0" dirty="0">
                <a:latin typeface="+mn-lt"/>
              </a:rPr>
              <a:t>, Scotch)</a:t>
            </a:r>
          </a:p>
          <a:p>
            <a:pPr marL="179388" indent="-179388" defTabSz="449263">
              <a:spcBef>
                <a:spcPct val="20000"/>
              </a:spcBef>
              <a:buSzPct val="45000"/>
              <a:buFont typeface="Wingdings" pitchFamily="2" charset="2"/>
              <a:buChar char="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/>
            </a:pPr>
            <a:r>
              <a:rPr lang="en-GB" sz="2400" kern="0" dirty="0" err="1">
                <a:latin typeface="+mn-lt"/>
              </a:rPr>
              <a:t>iMesh</a:t>
            </a:r>
            <a:r>
              <a:rPr lang="en-GB" sz="2400" kern="0" dirty="0">
                <a:latin typeface="+mn-lt"/>
              </a:rPr>
              <a:t> and </a:t>
            </a:r>
            <a:r>
              <a:rPr lang="en-GB" sz="2400" kern="0" dirty="0" err="1">
                <a:latin typeface="+mn-lt"/>
              </a:rPr>
              <a:t>iMeshP</a:t>
            </a:r>
            <a:r>
              <a:rPr lang="en-GB" sz="2400" kern="0" dirty="0">
                <a:latin typeface="+mn-lt"/>
              </a:rPr>
              <a:t> versions available</a:t>
            </a:r>
          </a:p>
          <a:p>
            <a:pPr marL="179388" indent="-179388" defTabSz="449263">
              <a:spcBef>
                <a:spcPct val="20000"/>
              </a:spcBef>
              <a:buSzPct val="45000"/>
              <a:buFont typeface="Wingdings" pitchFamily="2" charset="2"/>
              <a:buChar char="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/>
            </a:pPr>
            <a:r>
              <a:rPr lang="en-GB" sz="2400" kern="0" dirty="0">
                <a:latin typeface="+mn-lt"/>
              </a:rPr>
              <a:t>Tested and adopted by FMDB, GRUMMP, MOAB, </a:t>
            </a:r>
            <a:r>
              <a:rPr lang="en-GB" sz="2400" kern="0" dirty="0" err="1">
                <a:latin typeface="+mn-lt"/>
              </a:rPr>
              <a:t>MeshAdapt</a:t>
            </a:r>
            <a:r>
              <a:rPr lang="en-GB" sz="2400" kern="0" dirty="0">
                <a:latin typeface="+mn-lt"/>
              </a:rPr>
              <a:t>, accelerator and fusion scientists</a:t>
            </a:r>
          </a:p>
          <a:p>
            <a:pPr marL="179388" indent="-179388" defTabSz="449263">
              <a:spcBef>
                <a:spcPct val="20000"/>
              </a:spcBef>
              <a:buSzPct val="45000"/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/>
            </a:pPr>
            <a:endParaRPr lang="en-GB" sz="2400" kern="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FB859A8-B8FE-4F99-80E6-AF231B1397E5}" type="slidenum">
              <a:rPr lang="en-US" smtClean="0"/>
              <a:pPr/>
              <a:t>65</a:t>
            </a:fld>
            <a:endParaRPr lang="en-US" smtClean="0"/>
          </a:p>
        </p:txBody>
      </p:sp>
      <p:pic>
        <p:nvPicPr>
          <p:cNvPr id="110594" name="Picture 81" descr="Mark's Polar Bea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6261100"/>
            <a:ext cx="34925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5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0" y="1365250"/>
            <a:ext cx="3429000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6" name="Picture 3" descr="Mark's Polar Bea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51700" y="6261100"/>
            <a:ext cx="18923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7" name="Picture 4" descr="Mark's Polar Bea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67300" y="6311900"/>
            <a:ext cx="1892300" cy="59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598" name="Rectangle 5"/>
          <p:cNvSpPr>
            <a:spLocks noGrp="1" noChangeArrowheads="1"/>
          </p:cNvSpPr>
          <p:nvPr>
            <p:ph type="title"/>
          </p:nvPr>
        </p:nvSpPr>
        <p:spPr>
          <a:xfrm>
            <a:off x="177800" y="95250"/>
            <a:ext cx="7594600" cy="977900"/>
          </a:xfrm>
        </p:spPr>
        <p:txBody>
          <a:bodyPr/>
          <a:lstStyle/>
          <a:p>
            <a:pPr eaLnBrk="1" hangingPunct="1"/>
            <a:r>
              <a:rPr lang="en-US" smtClean="0"/>
              <a:t>MeshAdapt and iZoltan used to prepare strong scaling study on 128K processors</a:t>
            </a:r>
            <a:endParaRPr lang="en-US" sz="2800" smtClean="0"/>
          </a:p>
        </p:txBody>
      </p:sp>
      <p:sp>
        <p:nvSpPr>
          <p:cNvPr id="182682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76200" y="1485900"/>
            <a:ext cx="5029200" cy="5219700"/>
          </a:xfrm>
        </p:spPr>
        <p:txBody>
          <a:bodyPr/>
          <a:lstStyle/>
          <a:p>
            <a:pPr marL="279400" indent="-279400" eaLnBrk="1" hangingPunct="1">
              <a:lnSpc>
                <a:spcPct val="80000"/>
              </a:lnSpc>
              <a:defRPr/>
            </a:pPr>
            <a:r>
              <a:rPr lang="en-US" sz="2400" dirty="0" smtClean="0"/>
              <a:t>PHASTA</a:t>
            </a:r>
            <a:r>
              <a:rPr lang="en-US" sz="2400" b="1" dirty="0" smtClean="0"/>
              <a:t> </a:t>
            </a:r>
            <a:r>
              <a:rPr lang="en-US" sz="2400" dirty="0" smtClean="0"/>
              <a:t>CFD solver</a:t>
            </a:r>
          </a:p>
          <a:p>
            <a:pPr marL="679450" lvl="1" indent="-279400" eaLnBrk="1" hangingPunct="1">
              <a:lnSpc>
                <a:spcPct val="80000"/>
              </a:lnSpc>
              <a:defRPr/>
            </a:pPr>
            <a:r>
              <a:rPr lang="en-US" sz="1800" dirty="0" smtClean="0"/>
              <a:t>Implicit </a:t>
            </a:r>
            <a:r>
              <a:rPr lang="en-US" sz="1800" dirty="0"/>
              <a:t>time integration - iterative system solution at each time step</a:t>
            </a:r>
          </a:p>
          <a:p>
            <a:pPr marL="679450" lvl="1" indent="-279400" eaLnBrk="1" hangingPunct="1">
              <a:lnSpc>
                <a:spcPct val="80000"/>
              </a:lnSpc>
              <a:defRPr/>
            </a:pPr>
            <a:r>
              <a:rPr lang="en-US" sz="1800" dirty="0"/>
              <a:t>Employs the partitioned mesh for system formulation and </a:t>
            </a:r>
            <a:r>
              <a:rPr lang="en-US" sz="1800" dirty="0" smtClean="0"/>
              <a:t>solution</a:t>
            </a:r>
          </a:p>
          <a:p>
            <a:pPr marL="679450" lvl="1" indent="-279400" eaLnBrk="1" hangingPunct="1">
              <a:lnSpc>
                <a:spcPct val="80000"/>
              </a:lnSpc>
              <a:defRPr/>
            </a:pPr>
            <a:endParaRPr lang="en-US" sz="1800" dirty="0" smtClean="0"/>
          </a:p>
          <a:p>
            <a:pPr marL="279400" indent="-279400" eaLnBrk="1" hangingPunct="1">
              <a:lnSpc>
                <a:spcPct val="90000"/>
              </a:lnSpc>
              <a:defRPr/>
            </a:pPr>
            <a:r>
              <a:rPr lang="en-US" sz="2400" dirty="0"/>
              <a:t>PHASTA’s work characterized as</a:t>
            </a:r>
            <a:r>
              <a:rPr lang="en-US" sz="2000" dirty="0"/>
              <a:t>:</a:t>
            </a:r>
          </a:p>
          <a:p>
            <a:pPr marL="679450" lvl="1" eaLnBrk="1" hangingPunct="1">
              <a:lnSpc>
                <a:spcPct val="80000"/>
              </a:lnSpc>
              <a:defRPr/>
            </a:pPr>
            <a:r>
              <a:rPr lang="en-US" sz="1800" dirty="0"/>
              <a:t>Organized and regular communication between parts that “touch” each other</a:t>
            </a:r>
          </a:p>
          <a:p>
            <a:pPr marL="679450" lvl="1" eaLnBrk="1" hangingPunct="1">
              <a:lnSpc>
                <a:spcPct val="80000"/>
              </a:lnSpc>
              <a:defRPr/>
            </a:pPr>
            <a:r>
              <a:rPr lang="en-US" sz="1800" dirty="0"/>
              <a:t>A specific number of ALL-REDUCE communications </a:t>
            </a:r>
            <a:r>
              <a:rPr lang="en-US" sz="1800" dirty="0" smtClean="0"/>
              <a:t>also required</a:t>
            </a:r>
          </a:p>
          <a:p>
            <a:pPr marL="679450" lvl="1" eaLnBrk="1" hangingPunct="1">
              <a:lnSpc>
                <a:spcPct val="80000"/>
              </a:lnSpc>
              <a:defRPr/>
            </a:pPr>
            <a:endParaRPr lang="en-US" sz="1800" dirty="0" smtClean="0"/>
          </a:p>
          <a:p>
            <a:pPr marL="279400" eaLnBrk="1" hangingPunct="1">
              <a:lnSpc>
                <a:spcPct val="80000"/>
              </a:lnSpc>
              <a:defRPr/>
            </a:pPr>
            <a:r>
              <a:rPr lang="en-US" sz="2400" dirty="0" smtClean="0"/>
              <a:t>ITAPS Services used</a:t>
            </a:r>
          </a:p>
          <a:p>
            <a:pPr marL="679450" lvl="1" eaLnBrk="1" hangingPunct="1">
              <a:lnSpc>
                <a:spcPct val="80000"/>
              </a:lnSpc>
              <a:defRPr/>
            </a:pPr>
            <a:r>
              <a:rPr lang="en-US" sz="1800" dirty="0" smtClean="0"/>
              <a:t>FMDB for the mesh database</a:t>
            </a:r>
          </a:p>
          <a:p>
            <a:pPr marL="679450" lvl="1" eaLnBrk="1" hangingPunct="1">
              <a:lnSpc>
                <a:spcPct val="80000"/>
              </a:lnSpc>
              <a:defRPr/>
            </a:pPr>
            <a:r>
              <a:rPr lang="en-US" sz="1800" dirty="0" err="1" smtClean="0"/>
              <a:t>MeshAdapt</a:t>
            </a:r>
            <a:r>
              <a:rPr lang="en-US" sz="1800" dirty="0" smtClean="0"/>
              <a:t> for refinement up to 32K</a:t>
            </a:r>
          </a:p>
          <a:p>
            <a:pPr marL="679450" lvl="1" eaLnBrk="1" hangingPunct="1">
              <a:lnSpc>
                <a:spcPct val="80000"/>
              </a:lnSpc>
              <a:defRPr/>
            </a:pPr>
            <a:r>
              <a:rPr lang="en-US" sz="1800" dirty="0" err="1" smtClean="0"/>
              <a:t>iZoltan</a:t>
            </a:r>
            <a:r>
              <a:rPr lang="en-US" sz="1800" dirty="0" smtClean="0"/>
              <a:t> to partition the mesh to 128K</a:t>
            </a:r>
          </a:p>
        </p:txBody>
      </p:sp>
      <p:sp>
        <p:nvSpPr>
          <p:cNvPr id="1826854" name="Content Placeholder 2"/>
          <p:cNvSpPr>
            <a:spLocks/>
          </p:cNvSpPr>
          <p:nvPr/>
        </p:nvSpPr>
        <p:spPr bwMode="auto">
          <a:xfrm>
            <a:off x="4978400" y="4038600"/>
            <a:ext cx="3937000" cy="838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7" tIns="44450" rIns="90487" bIns="44450"/>
          <a:lstStyle/>
          <a:p>
            <a:pPr marL="273050" indent="-273050" algn="ctr">
              <a:spcBef>
                <a:spcPct val="20000"/>
              </a:spcBef>
              <a:defRPr/>
            </a:pPr>
            <a:r>
              <a:rPr lang="en-US" sz="1800" dirty="0">
                <a:solidFill>
                  <a:schemeClr val="accent2">
                    <a:lumMod val="75000"/>
                  </a:schemeClr>
                </a:solidFill>
                <a:latin typeface="Arial" pitchFamily="34" charset="0"/>
              </a:rPr>
              <a:t>1 billion element anisotropic mesh on Intrepid Blue Gene/P</a:t>
            </a:r>
          </a:p>
        </p:txBody>
      </p:sp>
      <p:graphicFrame>
        <p:nvGraphicFramePr>
          <p:cNvPr id="1826895" name="Group 79"/>
          <p:cNvGraphicFramePr>
            <a:graphicFrameLocks noGrp="1"/>
          </p:cNvGraphicFramePr>
          <p:nvPr/>
        </p:nvGraphicFramePr>
        <p:xfrm>
          <a:off x="4800600" y="4697413"/>
          <a:ext cx="4267200" cy="1958975"/>
        </p:xfrm>
        <a:graphic>
          <a:graphicData uri="http://schemas.openxmlformats.org/drawingml/2006/table">
            <a:tbl>
              <a:tblPr/>
              <a:tblGrid>
                <a:gridCol w="853440"/>
                <a:gridCol w="831669"/>
                <a:gridCol w="876663"/>
                <a:gridCol w="851988"/>
                <a:gridCol w="853440"/>
              </a:tblGrid>
              <a:tr h="4909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#of cores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Rgn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imb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Vtx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imb</a:t>
                      </a:r>
                      <a:endParaRPr kumimoji="0" 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Time (s)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Scaling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95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16k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848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2.03%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848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7.13%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848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222.03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848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8485">
                        <a:alpha val="20000"/>
                      </a:srgbClr>
                    </a:solidFill>
                  </a:tcPr>
                </a:tc>
              </a:tr>
              <a:tr h="3610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32k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1.72%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8.11%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112.43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0.987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950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64k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848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1.6%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848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11.18%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848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57.09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8485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0.972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18485">
                        <a:alpha val="20000"/>
                      </a:srgbClr>
                    </a:solidFill>
                  </a:tcPr>
                </a:tc>
              </a:tr>
              <a:tr h="36100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128k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5.49%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17.85%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31.35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itchFamily="34" charset="0"/>
                        </a:rPr>
                        <a:t>0.885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18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7DE1BC9-8CC1-4F5A-AAAE-3D9A6674A7F4}" type="slidenum">
              <a:rPr lang="en-US" smtClean="0"/>
              <a:pPr/>
              <a:t>66</a:t>
            </a:fld>
            <a:endParaRPr lang="en-US" smtClean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3048000"/>
            <a:ext cx="2209800" cy="19526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12643" name="Rectangle 3"/>
          <p:cNvSpPr>
            <a:spLocks noGrp="1" noChangeArrowheads="1"/>
          </p:cNvSpPr>
          <p:nvPr>
            <p:ph type="title"/>
          </p:nvPr>
        </p:nvSpPr>
        <p:spPr>
          <a:xfrm>
            <a:off x="457200" y="85725"/>
            <a:ext cx="7775575" cy="1057275"/>
          </a:xfrm>
        </p:spPr>
        <p:txBody>
          <a:bodyPr lIns="0" tIns="0" rIns="0" bIns="0"/>
          <a:lstStyle/>
          <a:p>
            <a:pPr defTabSz="457200" eaLnBrk="1" hangingPunct="1">
              <a:lnSpc>
                <a:spcPct val="102000"/>
              </a:lnSpc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mtClean="0"/>
              <a:t>ITAPS Services:  Front-tracking</a:t>
            </a:r>
          </a:p>
        </p:txBody>
      </p:sp>
      <p:sp>
        <p:nvSpPr>
          <p:cNvPr id="112644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79388" y="1531938"/>
            <a:ext cx="4164012" cy="4564062"/>
          </a:xfrm>
        </p:spPr>
        <p:txBody>
          <a:bodyPr lIns="0" tIns="0" rIns="0" bIns="0"/>
          <a:lstStyle/>
          <a:p>
            <a:pPr marL="339725" indent="-339725" defTabSz="457200" eaLnBrk="1" hangingPunct="1">
              <a:lnSpc>
                <a:spcPct val="101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smtClean="0">
                <a:solidFill>
                  <a:srgbClr val="FF0000"/>
                </a:solidFill>
              </a:rPr>
              <a:t>FronTier </a:t>
            </a:r>
            <a:r>
              <a:rPr lang="en-GB" sz="2000" smtClean="0"/>
              <a:t>front-tracking library</a:t>
            </a:r>
          </a:p>
          <a:p>
            <a:pPr marL="339725" indent="-339725" defTabSz="457200" eaLnBrk="1" hangingPunct="1">
              <a:lnSpc>
                <a:spcPct val="101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smtClean="0"/>
              <a:t>Intended uses include</a:t>
            </a:r>
          </a:p>
          <a:p>
            <a:pPr marL="739775" lvl="1" indent="-339725" defTabSz="457200" eaLnBrk="1" hangingPunct="1">
              <a:lnSpc>
                <a:spcPct val="101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smtClean="0"/>
              <a:t>Computational domains sharply different quantitatively or qualitatively, boundary dynamic</a:t>
            </a:r>
          </a:p>
          <a:p>
            <a:pPr marL="739775" lvl="1" indent="-339725" defTabSz="457200" eaLnBrk="1" hangingPunct="1">
              <a:lnSpc>
                <a:spcPct val="101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1600" smtClean="0"/>
              <a:t>Tracking the dynamic motion of distinct bodies, or interfaces between distinct physical regions</a:t>
            </a:r>
          </a:p>
          <a:p>
            <a:pPr marL="339725" indent="-339725" defTabSz="457200" eaLnBrk="1" hangingPunct="1">
              <a:lnSpc>
                <a:spcPct val="101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smtClean="0"/>
              <a:t>Coupled with hyperbolic, parabolic, and elliptic PDE solvers</a:t>
            </a:r>
          </a:p>
          <a:p>
            <a:pPr marL="339725" indent="-339725" defTabSz="457200" eaLnBrk="1" hangingPunct="1">
              <a:lnSpc>
                <a:spcPct val="101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smtClean="0"/>
              <a:t>Parallel to 16K processors</a:t>
            </a:r>
          </a:p>
          <a:p>
            <a:pPr marL="339725" indent="-339725" defTabSz="457200" eaLnBrk="1" hangingPunct="1">
              <a:lnSpc>
                <a:spcPct val="101000"/>
              </a:lnSpc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 i="1" smtClean="0"/>
              <a:t>Applications</a:t>
            </a:r>
            <a:r>
              <a:rPr lang="en-GB" sz="2000" smtClean="0"/>
              <a:t>: fluid-fluid, fluid-structure, crystal growth, phase transition, elastic-plastic, and other moving interfaces</a:t>
            </a:r>
          </a:p>
        </p:txBody>
      </p:sp>
      <p:sp>
        <p:nvSpPr>
          <p:cNvPr id="112645" name="Text Box 6"/>
          <p:cNvSpPr txBox="1">
            <a:spLocks noChangeArrowheads="1"/>
          </p:cNvSpPr>
          <p:nvPr/>
        </p:nvSpPr>
        <p:spPr bwMode="auto">
          <a:xfrm>
            <a:off x="4489450" y="1524000"/>
            <a:ext cx="4354513" cy="990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339725" indent="-339725" defTabSz="457200">
              <a:lnSpc>
                <a:spcPct val="101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000">
                <a:solidFill>
                  <a:srgbClr val="000000"/>
                </a:solidFill>
                <a:latin typeface="Arial" charset="0"/>
              </a:rPr>
              <a:t>Available and tested with the iMesh interfaces through FMDB, MOAB, and GRUMMP</a:t>
            </a:r>
            <a:endParaRPr lang="en-GB" sz="28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12646" name="Text Box 7"/>
          <p:cNvSpPr txBox="1">
            <a:spLocks noChangeArrowheads="1"/>
          </p:cNvSpPr>
          <p:nvPr/>
        </p:nvSpPr>
        <p:spPr bwMode="auto">
          <a:xfrm>
            <a:off x="6858000" y="3200400"/>
            <a:ext cx="207327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9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/>
              <a:t>FronTier meshed data structure</a:t>
            </a:r>
          </a:p>
        </p:txBody>
      </p:sp>
      <p:sp>
        <p:nvSpPr>
          <p:cNvPr id="112647" name="Rectangle 4"/>
          <p:cNvSpPr>
            <a:spLocks noChangeArrowheads="1"/>
          </p:cNvSpPr>
          <p:nvPr/>
        </p:nvSpPr>
        <p:spPr bwMode="auto">
          <a:xfrm>
            <a:off x="5257800" y="4876800"/>
            <a:ext cx="3605213" cy="1766888"/>
          </a:xfrm>
          <a:prstGeom prst="rect">
            <a:avLst/>
          </a:prstGeom>
          <a:blipFill dpi="0" rotWithShape="0">
            <a:blip r:embed="rId4"/>
            <a:srcRect/>
            <a:stretch>
              <a:fillRect/>
            </a:stretch>
          </a:blipFill>
          <a:ln w="9525">
            <a:noFill/>
            <a:round/>
            <a:headEnd/>
            <a:tailEnd/>
          </a:ln>
        </p:spPr>
        <p:txBody>
          <a:bodyPr lIns="90000" tIns="45000" rIns="90000" bIns="45000" anchor="ctr" anchorCtr="1"/>
          <a:lstStyle/>
          <a:p>
            <a:pPr algn="ctr" defTabSz="457200">
              <a:lnSpc>
                <a:spcPct val="99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z="2400">
                <a:solidFill>
                  <a:srgbClr val="000000"/>
                </a:solidFill>
              </a:rPr>
              <a:t>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5" name="Picture 7" descr="reactor2.tif"/>
          <p:cNvPicPr>
            <a:picLocks noChangeAspect="1"/>
          </p:cNvPicPr>
          <p:nvPr/>
        </p:nvPicPr>
        <p:blipFill>
          <a:blip r:embed="rId2"/>
          <a:srcRect r="16875"/>
          <a:stretch>
            <a:fillRect/>
          </a:stretch>
        </p:blipFill>
        <p:spPr bwMode="auto">
          <a:xfrm>
            <a:off x="6054725" y="3124200"/>
            <a:ext cx="3074988" cy="373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86" name="Picture 6" descr="reactor-2.t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00600" y="4343400"/>
            <a:ext cx="24923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78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7696200" cy="1143000"/>
          </a:xfrm>
        </p:spPr>
        <p:txBody>
          <a:bodyPr/>
          <a:lstStyle/>
          <a:p>
            <a:pPr eaLnBrk="1" hangingPunct="1"/>
            <a:r>
              <a:rPr lang="en-US" smtClean="0"/>
              <a:t>ITAPS Services:  Visualization</a:t>
            </a:r>
          </a:p>
        </p:txBody>
      </p:sp>
      <p:sp>
        <p:nvSpPr>
          <p:cNvPr id="11878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44958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>
                <a:solidFill>
                  <a:srgbClr val="FF0000"/>
                </a:solidFill>
              </a:rPr>
              <a:t>VisIt </a:t>
            </a:r>
            <a:r>
              <a:rPr lang="en-US" sz="2400" smtClean="0"/>
              <a:t>database plug-in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A single plug-in supports multiple ITAPS implementations.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Supports all entity types, set and tag data through iMesh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Prototype parallel service demonstrated with iMeshP and FMDB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Future integration will use VisIt’s in-situ ‘simulation’ interface for run-time visualization.</a:t>
            </a:r>
          </a:p>
        </p:txBody>
      </p:sp>
      <p:sp>
        <p:nvSpPr>
          <p:cNvPr id="11878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25B02F8-C88E-483C-A6F7-3C72727D24B2}" type="slidenum">
              <a:rPr lang="en-US" smtClean="0"/>
              <a:pPr/>
              <a:t>67</a:t>
            </a:fld>
            <a:endParaRPr lang="en-US" smtClean="0"/>
          </a:p>
        </p:txBody>
      </p:sp>
      <p:pic>
        <p:nvPicPr>
          <p:cNvPr id="118790" name="Picture 4" descr="logoT"/>
          <p:cNvPicPr>
            <a:picLocks noChangeAspect="1" noChangeArrowheads="1"/>
          </p:cNvPicPr>
          <p:nvPr/>
        </p:nvPicPr>
        <p:blipFill>
          <a:blip r:embed="rId4"/>
          <a:srcRect r="24454"/>
          <a:stretch>
            <a:fillRect/>
          </a:stretch>
        </p:blipFill>
        <p:spPr bwMode="auto">
          <a:xfrm>
            <a:off x="7086600" y="6175375"/>
            <a:ext cx="2071688" cy="68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1" name="Picture 4" descr="visit_with_3_itaps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59363" y="1676400"/>
            <a:ext cx="3779837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smtClean="0"/>
              <a:t>ITAPS Services:  Interoperable Mesh I/O</a:t>
            </a:r>
          </a:p>
        </p:txBody>
      </p:sp>
      <p:sp>
        <p:nvSpPr>
          <p:cNvPr id="115714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5715000" cy="4114800"/>
          </a:xfrm>
        </p:spPr>
        <p:txBody>
          <a:bodyPr/>
          <a:lstStyle/>
          <a:p>
            <a:pPr eaLnBrk="1" hangingPunct="1"/>
            <a:r>
              <a:rPr lang="en-US" sz="2400" smtClean="0">
                <a:solidFill>
                  <a:srgbClr val="FF0000"/>
                </a:solidFill>
              </a:rPr>
              <a:t>MeshI/O </a:t>
            </a:r>
            <a:r>
              <a:rPr lang="en-US" sz="2400" smtClean="0"/>
              <a:t>service provides access to a wide array of scientific data through VisIt readers.</a:t>
            </a:r>
          </a:p>
          <a:p>
            <a:pPr lvl="1" eaLnBrk="1" hangingPunct="1"/>
            <a:r>
              <a:rPr lang="en-US" sz="2000" smtClean="0"/>
              <a:t>100+ different file formats</a:t>
            </a:r>
          </a:p>
          <a:p>
            <a:pPr lvl="1" eaLnBrk="1" hangingPunct="1"/>
            <a:r>
              <a:rPr lang="en-US" sz="2000" smtClean="0"/>
              <a:t>Instantiated into any iMesh implementation</a:t>
            </a:r>
          </a:p>
          <a:p>
            <a:pPr eaLnBrk="1" hangingPunct="1"/>
            <a:r>
              <a:rPr lang="en-US" sz="2400" smtClean="0"/>
              <a:t>Supports all mesh topology and geometries, and fields stored as dense tags</a:t>
            </a:r>
          </a:p>
          <a:p>
            <a:pPr eaLnBrk="1" hangingPunct="1"/>
            <a:r>
              <a:rPr lang="en-US" sz="2400" smtClean="0"/>
              <a:t>Demonstrated ability to instantiate data from previously unsupported file type and partition it via iZoltan through iMesh</a:t>
            </a:r>
          </a:p>
        </p:txBody>
      </p:sp>
      <p:sp>
        <p:nvSpPr>
          <p:cNvPr id="115715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1B9CC28-B64B-4D79-BCB9-7A135EE20018}" type="slidenum">
              <a:rPr lang="en-US" smtClean="0"/>
              <a:pPr/>
              <a:t>68</a:t>
            </a:fld>
            <a:endParaRPr lang="en-US" smtClean="0"/>
          </a:p>
        </p:txBody>
      </p:sp>
      <p:pic>
        <p:nvPicPr>
          <p:cNvPr id="115716" name="Picture 4" descr="imeshIO-picture2.jpe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9400" y="3886200"/>
            <a:ext cx="2155825" cy="20145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5717" name="Picture 5" descr="iMeshIO-picture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9400" y="1752600"/>
            <a:ext cx="2133600" cy="18526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274D4F6-E94A-4226-B590-3C8778A558CF}" type="slidenum">
              <a:rPr lang="en-US" smtClean="0"/>
              <a:pPr/>
              <a:t>69</a:t>
            </a:fld>
            <a:endParaRPr lang="en-US" smtClean="0"/>
          </a:p>
        </p:txBody>
      </p:sp>
      <p:sp>
        <p:nvSpPr>
          <p:cNvPr id="116738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0"/>
            <a:ext cx="7770813" cy="1141413"/>
          </a:xfrm>
        </p:spPr>
        <p:txBody>
          <a:bodyPr/>
          <a:lstStyle/>
          <a:p>
            <a:pPr defTabSz="449263" eaLnBrk="1" hangingPunct="1"/>
            <a:r>
              <a:rPr lang="en-US" smtClean="0"/>
              <a:t>Implementing ITAPS interfaces allows use of services on your data structures</a:t>
            </a:r>
          </a:p>
        </p:txBody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346200"/>
            <a:ext cx="9144000" cy="2209800"/>
          </a:xfrm>
        </p:spPr>
        <p:txBody>
          <a:bodyPr/>
          <a:lstStyle/>
          <a:p>
            <a:pPr marL="533400" indent="-533400" defTabSz="449263" eaLnBrk="1" hangingPunct="1">
              <a:buFontTx/>
              <a:buNone/>
            </a:pPr>
            <a:endParaRPr lang="en-US" sz="2400" smtClean="0"/>
          </a:p>
          <a:p>
            <a:pPr marL="533400" indent="-533400" defTabSz="449263" eaLnBrk="1" hangingPunct="1"/>
            <a:endParaRPr lang="en-US" sz="2400" smtClean="0"/>
          </a:p>
          <a:p>
            <a:pPr marL="533400" indent="-533400" defTabSz="449263" eaLnBrk="1" hangingPunct="1"/>
            <a:endParaRPr lang="en-US" sz="1800" smtClean="0"/>
          </a:p>
          <a:p>
            <a:pPr marL="533400" indent="-533400" defTabSz="449263" eaLnBrk="1" hangingPunct="1"/>
            <a:endParaRPr lang="en-US" sz="900" smtClean="0"/>
          </a:p>
          <a:p>
            <a:pPr marL="533400" indent="-533400" defTabSz="449263" eaLnBrk="1" hangingPunct="1"/>
            <a:endParaRPr lang="en-US" sz="900" smtClean="0"/>
          </a:p>
          <a:p>
            <a:pPr marL="533400" indent="-533400" defTabSz="449263" eaLnBrk="1" hangingPunct="1"/>
            <a:endParaRPr lang="en-US" sz="900" smtClean="0"/>
          </a:p>
          <a:p>
            <a:pPr marL="533400" indent="-533400" defTabSz="449263" eaLnBrk="1" hangingPunct="1"/>
            <a:endParaRPr lang="en-US" sz="800" smtClean="0"/>
          </a:p>
        </p:txBody>
      </p:sp>
      <p:grpSp>
        <p:nvGrpSpPr>
          <p:cNvPr id="116740" name="Group 4"/>
          <p:cNvGrpSpPr>
            <a:grpSpLocks/>
          </p:cNvGrpSpPr>
          <p:nvPr/>
        </p:nvGrpSpPr>
        <p:grpSpPr bwMode="auto">
          <a:xfrm>
            <a:off x="1174750" y="5302250"/>
            <a:ext cx="2014538" cy="166688"/>
            <a:chOff x="457" y="888"/>
            <a:chExt cx="1487" cy="159"/>
          </a:xfrm>
        </p:grpSpPr>
        <p:sp>
          <p:nvSpPr>
            <p:cNvPr id="116766" name="AutoShape 5"/>
            <p:cNvSpPr>
              <a:spLocks noChangeArrowheads="1"/>
            </p:cNvSpPr>
            <p:nvPr/>
          </p:nvSpPr>
          <p:spPr bwMode="auto">
            <a:xfrm>
              <a:off x="457" y="888"/>
              <a:ext cx="1488" cy="160"/>
            </a:xfrm>
            <a:prstGeom prst="roundRect">
              <a:avLst>
                <a:gd name="adj" fmla="val 625"/>
              </a:avLst>
            </a:prstGeom>
            <a:solidFill>
              <a:srgbClr val="BBE0E3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67" name="AutoShape 6"/>
            <p:cNvSpPr>
              <a:spLocks noChangeArrowheads="1"/>
            </p:cNvSpPr>
            <p:nvPr/>
          </p:nvSpPr>
          <p:spPr bwMode="auto">
            <a:xfrm>
              <a:off x="457" y="888"/>
              <a:ext cx="1488" cy="160"/>
            </a:xfrm>
            <a:prstGeom prst="roundRect">
              <a:avLst>
                <a:gd name="adj" fmla="val 625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latin typeface="Arial" charset="0"/>
                </a:rPr>
                <a:t>Interface</a:t>
              </a:r>
            </a:p>
          </p:txBody>
        </p:sp>
      </p:grpSp>
      <p:grpSp>
        <p:nvGrpSpPr>
          <p:cNvPr id="116741" name="Group 7"/>
          <p:cNvGrpSpPr>
            <a:grpSpLocks/>
          </p:cNvGrpSpPr>
          <p:nvPr/>
        </p:nvGrpSpPr>
        <p:grpSpPr bwMode="auto">
          <a:xfrm>
            <a:off x="6180138" y="4724400"/>
            <a:ext cx="1819275" cy="433388"/>
            <a:chOff x="4153" y="288"/>
            <a:chExt cx="1343" cy="290"/>
          </a:xfrm>
        </p:grpSpPr>
        <p:sp>
          <p:nvSpPr>
            <p:cNvPr id="116764" name="AutoShape 8"/>
            <p:cNvSpPr>
              <a:spLocks noChangeArrowheads="1"/>
            </p:cNvSpPr>
            <p:nvPr/>
          </p:nvSpPr>
          <p:spPr bwMode="auto">
            <a:xfrm>
              <a:off x="4153" y="288"/>
              <a:ext cx="1344" cy="291"/>
            </a:xfrm>
            <a:prstGeom prst="roundRect">
              <a:avLst>
                <a:gd name="adj" fmla="val 343"/>
              </a:avLst>
            </a:prstGeom>
            <a:solidFill>
              <a:srgbClr val="FFCCFF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65" name="AutoShape 9"/>
            <p:cNvSpPr>
              <a:spLocks noChangeArrowheads="1"/>
            </p:cNvSpPr>
            <p:nvPr/>
          </p:nvSpPr>
          <p:spPr bwMode="auto">
            <a:xfrm>
              <a:off x="4153" y="288"/>
              <a:ext cx="1344" cy="291"/>
            </a:xfrm>
            <a:prstGeom prst="roundRect">
              <a:avLst>
                <a:gd name="adj" fmla="val 343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latin typeface="Arial" charset="0"/>
                </a:rPr>
                <a:t>Component</a:t>
              </a:r>
            </a:p>
            <a:p>
              <a:pPr algn="ctr"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latin typeface="Arial" charset="0"/>
                </a:rPr>
                <a:t>Service 3</a:t>
              </a:r>
            </a:p>
          </p:txBody>
        </p:sp>
      </p:grpSp>
      <p:grpSp>
        <p:nvGrpSpPr>
          <p:cNvPr id="116742" name="Group 10"/>
          <p:cNvGrpSpPr>
            <a:grpSpLocks/>
          </p:cNvGrpSpPr>
          <p:nvPr/>
        </p:nvGrpSpPr>
        <p:grpSpPr bwMode="auto">
          <a:xfrm>
            <a:off x="3579813" y="4910138"/>
            <a:ext cx="2003425" cy="423862"/>
            <a:chOff x="2233" y="504"/>
            <a:chExt cx="1479" cy="407"/>
          </a:xfrm>
        </p:grpSpPr>
        <p:sp>
          <p:nvSpPr>
            <p:cNvPr id="116762" name="AutoShape 11"/>
            <p:cNvSpPr>
              <a:spLocks noChangeArrowheads="1"/>
            </p:cNvSpPr>
            <p:nvPr/>
          </p:nvSpPr>
          <p:spPr bwMode="auto">
            <a:xfrm>
              <a:off x="2233" y="504"/>
              <a:ext cx="1480" cy="408"/>
            </a:xfrm>
            <a:prstGeom prst="roundRect">
              <a:avLst>
                <a:gd name="adj" fmla="val 241"/>
              </a:avLst>
            </a:prstGeom>
            <a:solidFill>
              <a:srgbClr val="CCFF99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63" name="AutoShape 12"/>
            <p:cNvSpPr>
              <a:spLocks noChangeArrowheads="1"/>
            </p:cNvSpPr>
            <p:nvPr/>
          </p:nvSpPr>
          <p:spPr bwMode="auto">
            <a:xfrm>
              <a:off x="2233" y="504"/>
              <a:ext cx="1480" cy="408"/>
            </a:xfrm>
            <a:prstGeom prst="roundRect">
              <a:avLst>
                <a:gd name="adj" fmla="val 241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latin typeface="Arial" charset="0"/>
                </a:rPr>
                <a:t>High Level</a:t>
              </a:r>
            </a:p>
            <a:p>
              <a:pPr algn="ctr"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latin typeface="Arial" charset="0"/>
                </a:rPr>
                <a:t>Integrated Service</a:t>
              </a:r>
            </a:p>
          </p:txBody>
        </p:sp>
      </p:grpSp>
      <p:grpSp>
        <p:nvGrpSpPr>
          <p:cNvPr id="116743" name="Group 13"/>
          <p:cNvGrpSpPr>
            <a:grpSpLocks/>
          </p:cNvGrpSpPr>
          <p:nvPr/>
        </p:nvGrpSpPr>
        <p:grpSpPr bwMode="auto">
          <a:xfrm>
            <a:off x="1174750" y="4876800"/>
            <a:ext cx="2014538" cy="425450"/>
            <a:chOff x="457" y="480"/>
            <a:chExt cx="1487" cy="407"/>
          </a:xfrm>
        </p:grpSpPr>
        <p:sp>
          <p:nvSpPr>
            <p:cNvPr id="116760" name="AutoShape 14"/>
            <p:cNvSpPr>
              <a:spLocks noChangeArrowheads="1"/>
            </p:cNvSpPr>
            <p:nvPr/>
          </p:nvSpPr>
          <p:spPr bwMode="auto">
            <a:xfrm>
              <a:off x="457" y="480"/>
              <a:ext cx="1488" cy="408"/>
            </a:xfrm>
            <a:prstGeom prst="roundRect">
              <a:avLst>
                <a:gd name="adj" fmla="val 241"/>
              </a:avLst>
            </a:prstGeom>
            <a:solidFill>
              <a:srgbClr val="FFCC99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61" name="AutoShape 15"/>
            <p:cNvSpPr>
              <a:spLocks noChangeArrowheads="1"/>
            </p:cNvSpPr>
            <p:nvPr/>
          </p:nvSpPr>
          <p:spPr bwMode="auto">
            <a:xfrm>
              <a:off x="457" y="480"/>
              <a:ext cx="1488" cy="408"/>
            </a:xfrm>
            <a:prstGeom prst="roundRect">
              <a:avLst>
                <a:gd name="adj" fmla="val 241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latin typeface="Arial" charset="0"/>
                </a:rPr>
                <a:t>Application w/</a:t>
              </a:r>
            </a:p>
            <a:p>
              <a:pPr algn="ctr"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latin typeface="Arial" charset="0"/>
                </a:rPr>
                <a:t>Own Data</a:t>
              </a:r>
            </a:p>
          </p:txBody>
        </p:sp>
      </p:grpSp>
      <p:grpSp>
        <p:nvGrpSpPr>
          <p:cNvPr id="116744" name="Group 16"/>
          <p:cNvGrpSpPr>
            <a:grpSpLocks/>
          </p:cNvGrpSpPr>
          <p:nvPr/>
        </p:nvGrpSpPr>
        <p:grpSpPr bwMode="auto">
          <a:xfrm>
            <a:off x="6180138" y="5149850"/>
            <a:ext cx="1819275" cy="433388"/>
            <a:chOff x="4153" y="864"/>
            <a:chExt cx="1343" cy="290"/>
          </a:xfrm>
        </p:grpSpPr>
        <p:sp>
          <p:nvSpPr>
            <p:cNvPr id="116758" name="AutoShape 17"/>
            <p:cNvSpPr>
              <a:spLocks noChangeArrowheads="1"/>
            </p:cNvSpPr>
            <p:nvPr/>
          </p:nvSpPr>
          <p:spPr bwMode="auto">
            <a:xfrm>
              <a:off x="4153" y="864"/>
              <a:ext cx="1344" cy="291"/>
            </a:xfrm>
            <a:prstGeom prst="roundRect">
              <a:avLst>
                <a:gd name="adj" fmla="val 343"/>
              </a:avLst>
            </a:prstGeom>
            <a:solidFill>
              <a:srgbClr val="FFCCFF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59" name="AutoShape 18"/>
            <p:cNvSpPr>
              <a:spLocks noChangeArrowheads="1"/>
            </p:cNvSpPr>
            <p:nvPr/>
          </p:nvSpPr>
          <p:spPr bwMode="auto">
            <a:xfrm>
              <a:off x="4153" y="864"/>
              <a:ext cx="1344" cy="291"/>
            </a:xfrm>
            <a:prstGeom prst="roundRect">
              <a:avLst>
                <a:gd name="adj" fmla="val 343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latin typeface="Arial" charset="0"/>
                </a:rPr>
                <a:t>Component</a:t>
              </a:r>
            </a:p>
            <a:p>
              <a:pPr algn="ctr"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latin typeface="Arial" charset="0"/>
                </a:rPr>
                <a:t>Service 2</a:t>
              </a:r>
            </a:p>
          </p:txBody>
        </p:sp>
      </p:grpSp>
      <p:cxnSp>
        <p:nvCxnSpPr>
          <p:cNvPr id="116745" name="AutoShape 19"/>
          <p:cNvCxnSpPr>
            <a:cxnSpLocks noChangeShapeType="1"/>
            <a:stCxn id="116761" idx="3"/>
            <a:endCxn id="116763" idx="0"/>
          </p:cNvCxnSpPr>
          <p:nvPr/>
        </p:nvCxnSpPr>
        <p:spPr bwMode="auto">
          <a:xfrm flipV="1">
            <a:off x="3190875" y="4910138"/>
            <a:ext cx="1392238" cy="180975"/>
          </a:xfrm>
          <a:prstGeom prst="bentConnector4">
            <a:avLst>
              <a:gd name="adj1" fmla="val 13912"/>
              <a:gd name="adj2" fmla="val 226315"/>
            </a:avLst>
          </a:prstGeom>
          <a:noFill/>
          <a:ln w="28440">
            <a:solidFill>
              <a:srgbClr val="000000"/>
            </a:solidFill>
            <a:miter lim="800000"/>
            <a:headEnd/>
            <a:tailEnd type="triangle" w="med" len="med"/>
          </a:ln>
        </p:spPr>
      </p:cxnSp>
      <p:cxnSp>
        <p:nvCxnSpPr>
          <p:cNvPr id="116746" name="AutoShape 20"/>
          <p:cNvCxnSpPr>
            <a:cxnSpLocks noChangeShapeType="1"/>
          </p:cNvCxnSpPr>
          <p:nvPr/>
        </p:nvCxnSpPr>
        <p:spPr bwMode="auto">
          <a:xfrm rot="5400000" flipH="1" flipV="1">
            <a:off x="3342481" y="4185444"/>
            <a:ext cx="134938" cy="2400300"/>
          </a:xfrm>
          <a:prstGeom prst="bentConnector3">
            <a:avLst>
              <a:gd name="adj1" fmla="val -169412"/>
            </a:avLst>
          </a:prstGeom>
          <a:noFill/>
          <a:ln w="28440">
            <a:solidFill>
              <a:srgbClr val="000000"/>
            </a:solidFill>
            <a:miter lim="800000"/>
            <a:headEnd type="triangle" w="med" len="med"/>
            <a:tailEnd/>
          </a:ln>
        </p:spPr>
      </p:cxnSp>
      <p:grpSp>
        <p:nvGrpSpPr>
          <p:cNvPr id="116747" name="Group 21"/>
          <p:cNvGrpSpPr>
            <a:grpSpLocks/>
          </p:cNvGrpSpPr>
          <p:nvPr/>
        </p:nvGrpSpPr>
        <p:grpSpPr bwMode="auto">
          <a:xfrm>
            <a:off x="914400" y="5932488"/>
            <a:ext cx="1819275" cy="412750"/>
            <a:chOff x="265" y="1488"/>
            <a:chExt cx="1343" cy="290"/>
          </a:xfrm>
        </p:grpSpPr>
        <p:sp>
          <p:nvSpPr>
            <p:cNvPr id="116756" name="AutoShape 22"/>
            <p:cNvSpPr>
              <a:spLocks noChangeArrowheads="1"/>
            </p:cNvSpPr>
            <p:nvPr/>
          </p:nvSpPr>
          <p:spPr bwMode="auto">
            <a:xfrm>
              <a:off x="265" y="1488"/>
              <a:ext cx="1344" cy="291"/>
            </a:xfrm>
            <a:prstGeom prst="roundRect">
              <a:avLst>
                <a:gd name="adj" fmla="val 343"/>
              </a:avLst>
            </a:prstGeom>
            <a:solidFill>
              <a:srgbClr val="FFCCFF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6757" name="AutoShape 23"/>
            <p:cNvSpPr>
              <a:spLocks noChangeArrowheads="1"/>
            </p:cNvSpPr>
            <p:nvPr/>
          </p:nvSpPr>
          <p:spPr bwMode="auto">
            <a:xfrm>
              <a:off x="265" y="1488"/>
              <a:ext cx="1344" cy="291"/>
            </a:xfrm>
            <a:prstGeom prst="roundRect">
              <a:avLst>
                <a:gd name="adj" fmla="val 343"/>
              </a:avLst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 anchor="ctr"/>
            <a:lstStyle/>
            <a:p>
              <a:pPr algn="ctr"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latin typeface="Arial" charset="0"/>
                </a:rPr>
                <a:t>Component</a:t>
              </a:r>
            </a:p>
            <a:p>
              <a:pPr algn="ctr"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lang="en-GB" sz="1400">
                  <a:latin typeface="Arial" charset="0"/>
                </a:rPr>
                <a:t>Service 1</a:t>
              </a:r>
            </a:p>
          </p:txBody>
        </p:sp>
      </p:grpSp>
      <p:cxnSp>
        <p:nvCxnSpPr>
          <p:cNvPr id="116748" name="AutoShape 24"/>
          <p:cNvCxnSpPr>
            <a:cxnSpLocks noChangeShapeType="1"/>
            <a:stCxn id="116756" idx="1"/>
            <a:endCxn id="116761" idx="1"/>
          </p:cNvCxnSpPr>
          <p:nvPr/>
        </p:nvCxnSpPr>
        <p:spPr bwMode="auto">
          <a:xfrm rot="10800000" flipH="1">
            <a:off x="914400" y="5091113"/>
            <a:ext cx="260350" cy="1049337"/>
          </a:xfrm>
          <a:prstGeom prst="bentConnector3">
            <a:avLst>
              <a:gd name="adj1" fmla="val -87806"/>
            </a:avLst>
          </a:prstGeom>
          <a:noFill/>
          <a:ln w="28440">
            <a:solidFill>
              <a:srgbClr val="000000"/>
            </a:solidFill>
            <a:miter lim="800000"/>
            <a:headEnd type="triangle" w="med" len="med"/>
            <a:tailEnd/>
          </a:ln>
        </p:spPr>
      </p:cxnSp>
      <p:cxnSp>
        <p:nvCxnSpPr>
          <p:cNvPr id="116749" name="AutoShape 25"/>
          <p:cNvCxnSpPr>
            <a:cxnSpLocks noChangeShapeType="1"/>
            <a:stCxn id="116762" idx="3"/>
            <a:endCxn id="116765" idx="1"/>
          </p:cNvCxnSpPr>
          <p:nvPr/>
        </p:nvCxnSpPr>
        <p:spPr bwMode="auto">
          <a:xfrm flipV="1">
            <a:off x="5584825" y="4941888"/>
            <a:ext cx="595313" cy="180975"/>
          </a:xfrm>
          <a:prstGeom prst="bentConnector3">
            <a:avLst>
              <a:gd name="adj1" fmla="val 49866"/>
            </a:avLst>
          </a:prstGeom>
          <a:noFill/>
          <a:ln w="28440">
            <a:solidFill>
              <a:srgbClr val="000000"/>
            </a:solidFill>
            <a:miter lim="800000"/>
            <a:headEnd/>
            <a:tailEnd type="triangle" w="med" len="med"/>
          </a:ln>
        </p:spPr>
      </p:cxnSp>
      <p:cxnSp>
        <p:nvCxnSpPr>
          <p:cNvPr id="116750" name="AutoShape 26"/>
          <p:cNvCxnSpPr>
            <a:cxnSpLocks noChangeShapeType="1"/>
            <a:stCxn id="116763" idx="3"/>
            <a:endCxn id="116759" idx="1"/>
          </p:cNvCxnSpPr>
          <p:nvPr/>
        </p:nvCxnSpPr>
        <p:spPr bwMode="auto">
          <a:xfrm>
            <a:off x="5584825" y="5122863"/>
            <a:ext cx="595313" cy="244475"/>
          </a:xfrm>
          <a:prstGeom prst="bentConnector3">
            <a:avLst>
              <a:gd name="adj1" fmla="val 49866"/>
            </a:avLst>
          </a:prstGeom>
          <a:noFill/>
          <a:ln w="28440">
            <a:solidFill>
              <a:srgbClr val="000000"/>
            </a:solidFill>
            <a:miter lim="800000"/>
            <a:headEnd/>
            <a:tailEnd type="triangle" w="med" len="med"/>
          </a:ln>
        </p:spPr>
      </p:cxnSp>
      <p:cxnSp>
        <p:nvCxnSpPr>
          <p:cNvPr id="116751" name="AutoShape 27"/>
          <p:cNvCxnSpPr>
            <a:cxnSpLocks noChangeShapeType="1"/>
            <a:stCxn id="116758" idx="3"/>
            <a:endCxn id="116767" idx="2"/>
          </p:cNvCxnSpPr>
          <p:nvPr/>
        </p:nvCxnSpPr>
        <p:spPr bwMode="auto">
          <a:xfrm flipH="1">
            <a:off x="2182813" y="5367338"/>
            <a:ext cx="5818187" cy="103187"/>
          </a:xfrm>
          <a:prstGeom prst="bentConnector4">
            <a:avLst>
              <a:gd name="adj1" fmla="val -3903"/>
              <a:gd name="adj2" fmla="val 432306"/>
            </a:avLst>
          </a:prstGeom>
          <a:noFill/>
          <a:ln w="28440">
            <a:solidFill>
              <a:srgbClr val="000000"/>
            </a:solidFill>
            <a:miter lim="800000"/>
            <a:headEnd/>
            <a:tailEnd type="triangle" w="med" len="med"/>
          </a:ln>
        </p:spPr>
      </p:cxnSp>
      <p:cxnSp>
        <p:nvCxnSpPr>
          <p:cNvPr id="116752" name="AutoShape 28"/>
          <p:cNvCxnSpPr>
            <a:cxnSpLocks noChangeShapeType="1"/>
            <a:stCxn id="116757" idx="3"/>
            <a:endCxn id="116766" idx="2"/>
          </p:cNvCxnSpPr>
          <p:nvPr/>
        </p:nvCxnSpPr>
        <p:spPr bwMode="auto">
          <a:xfrm flipH="1" flipV="1">
            <a:off x="2182813" y="5470525"/>
            <a:ext cx="552450" cy="669925"/>
          </a:xfrm>
          <a:prstGeom prst="bentConnector4">
            <a:avLst>
              <a:gd name="adj1" fmla="val -41093"/>
              <a:gd name="adj2" fmla="val 65639"/>
            </a:avLst>
          </a:prstGeom>
          <a:noFill/>
          <a:ln w="28440">
            <a:solidFill>
              <a:srgbClr val="000000"/>
            </a:solidFill>
            <a:miter lim="800000"/>
            <a:headEnd/>
            <a:tailEnd type="triangle" w="med" len="med"/>
          </a:ln>
        </p:spPr>
      </p:cxnSp>
      <p:cxnSp>
        <p:nvCxnSpPr>
          <p:cNvPr id="116753" name="AutoShape 29"/>
          <p:cNvCxnSpPr>
            <a:cxnSpLocks noChangeShapeType="1"/>
            <a:stCxn id="116759" idx="3"/>
            <a:endCxn id="116765" idx="3"/>
          </p:cNvCxnSpPr>
          <p:nvPr/>
        </p:nvCxnSpPr>
        <p:spPr bwMode="auto">
          <a:xfrm flipV="1">
            <a:off x="8001000" y="4941888"/>
            <a:ext cx="1588" cy="425450"/>
          </a:xfrm>
          <a:prstGeom prst="bentConnector3">
            <a:avLst>
              <a:gd name="adj1" fmla="val 14300005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116754" name="Rectangle 30"/>
          <p:cNvSpPr>
            <a:spLocks noChangeArrowheads="1"/>
          </p:cNvSpPr>
          <p:nvPr/>
        </p:nvSpPr>
        <p:spPr bwMode="auto">
          <a:xfrm>
            <a:off x="609600" y="1447800"/>
            <a:ext cx="7613650" cy="376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Arial" charset="0"/>
              </a:rPr>
              <a:t>Need to implement some ITAPS interface functions using your data structures – BUT NOT ALL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Arial" charset="0"/>
              </a:rPr>
              <a:t>Most ITAPS functions reflect things you already do with your databases; most implementation tasks are a thin wrapper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Arial" charset="0"/>
              </a:rPr>
              <a:t>Compliance testing tools ensure correctness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r>
              <a:rPr lang="en-US" sz="2400">
                <a:latin typeface="Arial" charset="0"/>
              </a:rPr>
              <a:t>Can use a reference implementation at the cost of a data copy to experiment with services</a:t>
            </a:r>
          </a:p>
        </p:txBody>
      </p:sp>
      <p:sp>
        <p:nvSpPr>
          <p:cNvPr id="116755" name="Oval 31"/>
          <p:cNvSpPr>
            <a:spLocks noChangeArrowheads="1"/>
          </p:cNvSpPr>
          <p:nvPr/>
        </p:nvSpPr>
        <p:spPr bwMode="auto">
          <a:xfrm>
            <a:off x="990600" y="5126038"/>
            <a:ext cx="2438400" cy="533400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Topics of this short course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685800" y="1600200"/>
            <a:ext cx="8153400" cy="4495800"/>
          </a:xfrm>
        </p:spPr>
        <p:txBody>
          <a:bodyPr/>
          <a:lstStyle/>
          <a:p>
            <a:pPr eaLnBrk="1" hangingPunct="1"/>
            <a:r>
              <a:rPr lang="en-US" smtClean="0"/>
              <a:t>Basic concepts of parallel mesh management</a:t>
            </a:r>
          </a:p>
          <a:p>
            <a:pPr eaLnBrk="1" hangingPunct="1"/>
            <a:r>
              <a:rPr lang="en-US" smtClean="0"/>
              <a:t>Software design for interoperability</a:t>
            </a:r>
          </a:p>
          <a:p>
            <a:pPr eaLnBrk="1" hangingPunct="1"/>
            <a:r>
              <a:rPr lang="en-US" smtClean="0"/>
              <a:t>The ITAPS project and its goals</a:t>
            </a:r>
          </a:p>
          <a:p>
            <a:pPr eaLnBrk="1" hangingPunct="1"/>
            <a:r>
              <a:rPr lang="en-US" smtClean="0"/>
              <a:t>The ITAPS parallel data model</a:t>
            </a:r>
          </a:p>
          <a:p>
            <a:pPr eaLnBrk="1" hangingPunct="1"/>
            <a:r>
              <a:rPr lang="en-US" smtClean="0"/>
              <a:t>ITAPS parallel mesh technologies</a:t>
            </a:r>
          </a:p>
          <a:p>
            <a:pPr eaLnBrk="1" hangingPunct="1"/>
            <a:r>
              <a:rPr lang="en-US" smtClean="0"/>
              <a:t>Applications using ITAPS tools</a:t>
            </a:r>
          </a:p>
          <a:p>
            <a:pPr eaLnBrk="1" hangingPunct="1"/>
            <a:endParaRPr lang="en-US" smtClean="0"/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CF4CF9F6-1761-4E62-A3FA-76E161FFD87B}" type="slidenum">
              <a:rPr lang="en-US" smtClean="0"/>
              <a:pPr/>
              <a:t>7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70AF8B5-83E5-48C6-8A70-CE6067AB8CC2}" type="slidenum">
              <a:rPr lang="en-US" smtClean="0"/>
              <a:pPr/>
              <a:t>70</a:t>
            </a:fld>
            <a:endParaRPr lang="en-US" smtClean="0"/>
          </a:p>
        </p:txBody>
      </p:sp>
      <p:sp>
        <p:nvSpPr>
          <p:cNvPr id="11469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76200"/>
            <a:ext cx="6629400" cy="1236663"/>
          </a:xfrm>
        </p:spPr>
        <p:txBody>
          <a:bodyPr lIns="90000" tIns="46800" rIns="90000" bIns="46800"/>
          <a:lstStyle/>
          <a:p>
            <a:pPr defTabSz="449263" eaLnBrk="1" hangingPunct="1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CA" smtClean="0"/>
              <a:t>Interface functions needed by the various services</a:t>
            </a:r>
          </a:p>
        </p:txBody>
      </p:sp>
      <p:graphicFrame>
        <p:nvGraphicFramePr>
          <p:cNvPr id="114690" name="Object 2"/>
          <p:cNvGraphicFramePr>
            <a:graphicFrameLocks noChangeAspect="1"/>
          </p:cNvGraphicFramePr>
          <p:nvPr/>
        </p:nvGraphicFramePr>
        <p:xfrm>
          <a:off x="0" y="1830388"/>
          <a:ext cx="9144000" cy="3932237"/>
        </p:xfrm>
        <a:graphic>
          <a:graphicData uri="http://schemas.openxmlformats.org/presentationml/2006/ole">
            <p:oleObj spid="_x0000_s114690" name="Worksheet" r:id="rId4" imgW="8419790" imgH="3124085" progId="Excel.Sheet.8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Or applications may use one of the ITAPS reference implementations.</a:t>
            </a:r>
          </a:p>
        </p:txBody>
      </p:sp>
      <p:sp>
        <p:nvSpPr>
          <p:cNvPr id="1208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Use a reference implementation of the interfaces to provide access to ITAPS services at the cost of a data copy</a:t>
            </a:r>
          </a:p>
        </p:txBody>
      </p:sp>
      <p:sp>
        <p:nvSpPr>
          <p:cNvPr id="12083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C9AF738-5E49-4BCD-A249-AF8313C5D341}" type="slidenum">
              <a:rPr lang="en-US" smtClean="0"/>
              <a:pPr/>
              <a:t>71</a:t>
            </a:fld>
            <a:endParaRPr lang="en-US" smtClean="0"/>
          </a:p>
        </p:txBody>
      </p:sp>
      <p:grpSp>
        <p:nvGrpSpPr>
          <p:cNvPr id="120836" name="Group 29"/>
          <p:cNvGrpSpPr>
            <a:grpSpLocks/>
          </p:cNvGrpSpPr>
          <p:nvPr/>
        </p:nvGrpSpPr>
        <p:grpSpPr bwMode="auto">
          <a:xfrm>
            <a:off x="1136650" y="4343400"/>
            <a:ext cx="6772275" cy="1752600"/>
            <a:chOff x="740" y="3120"/>
            <a:chExt cx="4266" cy="1104"/>
          </a:xfrm>
        </p:grpSpPr>
        <p:grpSp>
          <p:nvGrpSpPr>
            <p:cNvPr id="120838" name="Group 30"/>
            <p:cNvGrpSpPr>
              <a:grpSpLocks/>
            </p:cNvGrpSpPr>
            <p:nvPr/>
          </p:nvGrpSpPr>
          <p:grpSpPr bwMode="auto">
            <a:xfrm>
              <a:off x="740" y="3399"/>
              <a:ext cx="1269" cy="282"/>
              <a:chOff x="457" y="2704"/>
              <a:chExt cx="1487" cy="407"/>
            </a:xfrm>
          </p:grpSpPr>
          <p:sp>
            <p:nvSpPr>
              <p:cNvPr id="120861" name="AutoShape 31"/>
              <p:cNvSpPr>
                <a:spLocks noChangeArrowheads="1"/>
              </p:cNvSpPr>
              <p:nvPr/>
            </p:nvSpPr>
            <p:spPr bwMode="auto">
              <a:xfrm>
                <a:off x="457" y="2704"/>
                <a:ext cx="1488" cy="408"/>
              </a:xfrm>
              <a:prstGeom prst="roundRect">
                <a:avLst>
                  <a:gd name="adj" fmla="val 241"/>
                </a:avLst>
              </a:prstGeom>
              <a:solidFill>
                <a:srgbClr val="FFCC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862" name="AutoShape 32"/>
              <p:cNvSpPr>
                <a:spLocks noChangeArrowheads="1"/>
              </p:cNvSpPr>
              <p:nvPr/>
            </p:nvSpPr>
            <p:spPr bwMode="auto">
              <a:xfrm>
                <a:off x="457" y="2704"/>
                <a:ext cx="1488" cy="408"/>
              </a:xfrm>
              <a:prstGeom prst="roundRect">
                <a:avLst>
                  <a:gd name="adj" fmla="val 241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>
                    <a:latin typeface="Arial" charset="0"/>
                  </a:rPr>
                  <a:t>Application using</a:t>
                </a:r>
              </a:p>
              <a:p>
                <a:pPr algn="ctr"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>
                    <a:latin typeface="Arial" charset="0"/>
                  </a:rPr>
                  <a:t>ITAPS Implementation</a:t>
                </a:r>
              </a:p>
            </p:txBody>
          </p:sp>
        </p:grpSp>
        <p:grpSp>
          <p:nvGrpSpPr>
            <p:cNvPr id="120839" name="Group 33"/>
            <p:cNvGrpSpPr>
              <a:grpSpLocks/>
            </p:cNvGrpSpPr>
            <p:nvPr/>
          </p:nvGrpSpPr>
          <p:grpSpPr bwMode="auto">
            <a:xfrm>
              <a:off x="740" y="3831"/>
              <a:ext cx="1269" cy="110"/>
              <a:chOff x="457" y="3328"/>
              <a:chExt cx="1487" cy="159"/>
            </a:xfrm>
          </p:grpSpPr>
          <p:sp>
            <p:nvSpPr>
              <p:cNvPr id="120859" name="AutoShape 34"/>
              <p:cNvSpPr>
                <a:spLocks noChangeArrowheads="1"/>
              </p:cNvSpPr>
              <p:nvPr/>
            </p:nvSpPr>
            <p:spPr bwMode="auto">
              <a:xfrm>
                <a:off x="457" y="3328"/>
                <a:ext cx="1488" cy="160"/>
              </a:xfrm>
              <a:prstGeom prst="roundRect">
                <a:avLst>
                  <a:gd name="adj" fmla="val 625"/>
                </a:avLst>
              </a:prstGeom>
              <a:solidFill>
                <a:srgbClr val="BBE0E3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860" name="AutoShape 35"/>
              <p:cNvSpPr>
                <a:spLocks noChangeArrowheads="1"/>
              </p:cNvSpPr>
              <p:nvPr/>
            </p:nvSpPr>
            <p:spPr bwMode="auto">
              <a:xfrm>
                <a:off x="457" y="3328"/>
                <a:ext cx="1488" cy="160"/>
              </a:xfrm>
              <a:prstGeom prst="roundRect">
                <a:avLst>
                  <a:gd name="adj" fmla="val 625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>
                    <a:latin typeface="Arial" charset="0"/>
                  </a:rPr>
                  <a:t>Interface</a:t>
                </a:r>
              </a:p>
            </p:txBody>
          </p:sp>
        </p:grpSp>
        <p:grpSp>
          <p:nvGrpSpPr>
            <p:cNvPr id="120840" name="Group 36"/>
            <p:cNvGrpSpPr>
              <a:grpSpLocks/>
            </p:cNvGrpSpPr>
            <p:nvPr/>
          </p:nvGrpSpPr>
          <p:grpSpPr bwMode="auto">
            <a:xfrm>
              <a:off x="740" y="3943"/>
              <a:ext cx="1269" cy="281"/>
              <a:chOff x="457" y="3488"/>
              <a:chExt cx="1487" cy="407"/>
            </a:xfrm>
          </p:grpSpPr>
          <p:sp>
            <p:nvSpPr>
              <p:cNvPr id="120857" name="AutoShape 37"/>
              <p:cNvSpPr>
                <a:spLocks noChangeArrowheads="1"/>
              </p:cNvSpPr>
              <p:nvPr/>
            </p:nvSpPr>
            <p:spPr bwMode="auto">
              <a:xfrm>
                <a:off x="457" y="3488"/>
                <a:ext cx="1488" cy="408"/>
              </a:xfrm>
              <a:prstGeom prst="roundRect">
                <a:avLst>
                  <a:gd name="adj" fmla="val 241"/>
                </a:avLst>
              </a:prstGeom>
              <a:solidFill>
                <a:srgbClr val="FFFF66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858" name="AutoShape 38"/>
              <p:cNvSpPr>
                <a:spLocks noChangeArrowheads="1"/>
              </p:cNvSpPr>
              <p:nvPr/>
            </p:nvSpPr>
            <p:spPr bwMode="auto">
              <a:xfrm>
                <a:off x="457" y="3488"/>
                <a:ext cx="1488" cy="408"/>
              </a:xfrm>
              <a:prstGeom prst="roundRect">
                <a:avLst>
                  <a:gd name="adj" fmla="val 241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>
                    <a:latin typeface="Arial" charset="0"/>
                  </a:rPr>
                  <a:t>ITAPS Implementation</a:t>
                </a:r>
              </a:p>
            </p:txBody>
          </p:sp>
        </p:grpSp>
        <p:cxnSp>
          <p:nvCxnSpPr>
            <p:cNvPr id="120841" name="AutoShape 39"/>
            <p:cNvCxnSpPr>
              <a:cxnSpLocks noChangeShapeType="1"/>
              <a:stCxn id="120861" idx="2"/>
              <a:endCxn id="120859" idx="0"/>
            </p:cNvCxnSpPr>
            <p:nvPr/>
          </p:nvCxnSpPr>
          <p:spPr bwMode="auto">
            <a:xfrm>
              <a:off x="1375" y="3682"/>
              <a:ext cx="0" cy="149"/>
            </a:xfrm>
            <a:prstGeom prst="straightConnector1">
              <a:avLst/>
            </a:prstGeom>
            <a:noFill/>
            <a:ln w="28440">
              <a:solidFill>
                <a:srgbClr val="000000"/>
              </a:solidFill>
              <a:round/>
              <a:headEnd type="triangle" w="med" len="med"/>
              <a:tailEnd type="triangle" w="med" len="med"/>
            </a:ln>
          </p:spPr>
        </p:cxnSp>
        <p:grpSp>
          <p:nvGrpSpPr>
            <p:cNvPr id="120842" name="Group 40"/>
            <p:cNvGrpSpPr>
              <a:grpSpLocks/>
            </p:cNvGrpSpPr>
            <p:nvPr/>
          </p:nvGrpSpPr>
          <p:grpSpPr bwMode="auto">
            <a:xfrm>
              <a:off x="3860" y="3120"/>
              <a:ext cx="1145" cy="286"/>
              <a:chOff x="4113" y="2424"/>
              <a:chExt cx="1343" cy="290"/>
            </a:xfrm>
          </p:grpSpPr>
          <p:sp>
            <p:nvSpPr>
              <p:cNvPr id="120855" name="AutoShape 41"/>
              <p:cNvSpPr>
                <a:spLocks noChangeArrowheads="1"/>
              </p:cNvSpPr>
              <p:nvPr/>
            </p:nvSpPr>
            <p:spPr bwMode="auto">
              <a:xfrm>
                <a:off x="4113" y="2424"/>
                <a:ext cx="1344" cy="291"/>
              </a:xfrm>
              <a:prstGeom prst="roundRect">
                <a:avLst>
                  <a:gd name="adj" fmla="val 343"/>
                </a:avLst>
              </a:prstGeom>
              <a:solidFill>
                <a:srgbClr val="FF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856" name="AutoShape 42"/>
              <p:cNvSpPr>
                <a:spLocks noChangeArrowheads="1"/>
              </p:cNvSpPr>
              <p:nvPr/>
            </p:nvSpPr>
            <p:spPr bwMode="auto">
              <a:xfrm>
                <a:off x="4113" y="2424"/>
                <a:ext cx="1344" cy="291"/>
              </a:xfrm>
              <a:prstGeom prst="roundRect">
                <a:avLst>
                  <a:gd name="adj" fmla="val 343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>
                    <a:latin typeface="Arial" charset="0"/>
                  </a:rPr>
                  <a:t>Component</a:t>
                </a:r>
              </a:p>
              <a:p>
                <a:pPr algn="ctr"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>
                    <a:latin typeface="Arial" charset="0"/>
                  </a:rPr>
                  <a:t>Service 3</a:t>
                </a:r>
              </a:p>
            </p:txBody>
          </p:sp>
        </p:grpSp>
        <p:grpSp>
          <p:nvGrpSpPr>
            <p:cNvPr id="120843" name="Group 43"/>
            <p:cNvGrpSpPr>
              <a:grpSpLocks/>
            </p:cNvGrpSpPr>
            <p:nvPr/>
          </p:nvGrpSpPr>
          <p:grpSpPr bwMode="auto">
            <a:xfrm>
              <a:off x="2316" y="3355"/>
              <a:ext cx="1261" cy="282"/>
              <a:chOff x="2193" y="2640"/>
              <a:chExt cx="1479" cy="407"/>
            </a:xfrm>
          </p:grpSpPr>
          <p:sp>
            <p:nvSpPr>
              <p:cNvPr id="120853" name="AutoShape 44"/>
              <p:cNvSpPr>
                <a:spLocks noChangeArrowheads="1"/>
              </p:cNvSpPr>
              <p:nvPr/>
            </p:nvSpPr>
            <p:spPr bwMode="auto">
              <a:xfrm>
                <a:off x="2193" y="2640"/>
                <a:ext cx="1480" cy="408"/>
              </a:xfrm>
              <a:prstGeom prst="roundRect">
                <a:avLst>
                  <a:gd name="adj" fmla="val 241"/>
                </a:avLst>
              </a:prstGeom>
              <a:solidFill>
                <a:srgbClr val="CCFF99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854" name="AutoShape 45"/>
              <p:cNvSpPr>
                <a:spLocks noChangeArrowheads="1"/>
              </p:cNvSpPr>
              <p:nvPr/>
            </p:nvSpPr>
            <p:spPr bwMode="auto">
              <a:xfrm>
                <a:off x="2193" y="2640"/>
                <a:ext cx="1480" cy="408"/>
              </a:xfrm>
              <a:prstGeom prst="roundRect">
                <a:avLst>
                  <a:gd name="adj" fmla="val 241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>
                    <a:latin typeface="Arial" charset="0"/>
                  </a:rPr>
                  <a:t>High Level</a:t>
                </a:r>
              </a:p>
              <a:p>
                <a:pPr algn="ctr"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>
                    <a:latin typeface="Arial" charset="0"/>
                  </a:rPr>
                  <a:t>Integrated Service</a:t>
                </a:r>
              </a:p>
            </p:txBody>
          </p:sp>
        </p:grpSp>
        <p:grpSp>
          <p:nvGrpSpPr>
            <p:cNvPr id="120844" name="Group 46"/>
            <p:cNvGrpSpPr>
              <a:grpSpLocks/>
            </p:cNvGrpSpPr>
            <p:nvPr/>
          </p:nvGrpSpPr>
          <p:grpSpPr bwMode="auto">
            <a:xfrm>
              <a:off x="3860" y="3519"/>
              <a:ext cx="1145" cy="286"/>
              <a:chOff x="4113" y="3000"/>
              <a:chExt cx="1343" cy="290"/>
            </a:xfrm>
          </p:grpSpPr>
          <p:sp>
            <p:nvSpPr>
              <p:cNvPr id="120851" name="AutoShape 47"/>
              <p:cNvSpPr>
                <a:spLocks noChangeArrowheads="1"/>
              </p:cNvSpPr>
              <p:nvPr/>
            </p:nvSpPr>
            <p:spPr bwMode="auto">
              <a:xfrm>
                <a:off x="4113" y="3000"/>
                <a:ext cx="1344" cy="291"/>
              </a:xfrm>
              <a:prstGeom prst="roundRect">
                <a:avLst>
                  <a:gd name="adj" fmla="val 343"/>
                </a:avLst>
              </a:prstGeom>
              <a:solidFill>
                <a:srgbClr val="FFCCFF"/>
              </a:solidFill>
              <a:ln w="936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852" name="AutoShape 48"/>
              <p:cNvSpPr>
                <a:spLocks noChangeArrowheads="1"/>
              </p:cNvSpPr>
              <p:nvPr/>
            </p:nvSpPr>
            <p:spPr bwMode="auto">
              <a:xfrm>
                <a:off x="4113" y="3000"/>
                <a:ext cx="1344" cy="291"/>
              </a:xfrm>
              <a:prstGeom prst="roundRect">
                <a:avLst>
                  <a:gd name="adj" fmla="val 343"/>
                </a:avLst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 anchor="ctr"/>
              <a:lstStyle/>
              <a:p>
                <a:pPr algn="ctr"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>
                    <a:latin typeface="Arial" charset="0"/>
                  </a:rPr>
                  <a:t>Component</a:t>
                </a:r>
              </a:p>
              <a:p>
                <a:pPr algn="ctr">
                  <a:buClr>
                    <a:srgbClr val="000000"/>
                  </a:buClr>
                  <a:buSzPct val="100000"/>
                  <a:buFont typeface="Arial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lang="en-GB" sz="1400">
                    <a:latin typeface="Arial" charset="0"/>
                  </a:rPr>
                  <a:t>Service 2</a:t>
                </a:r>
              </a:p>
            </p:txBody>
          </p:sp>
        </p:grpSp>
        <p:cxnSp>
          <p:nvCxnSpPr>
            <p:cNvPr id="120845" name="AutoShape 49"/>
            <p:cNvCxnSpPr>
              <a:cxnSpLocks noChangeShapeType="1"/>
              <a:stCxn id="120853" idx="3"/>
              <a:endCxn id="120855" idx="1"/>
            </p:cNvCxnSpPr>
            <p:nvPr/>
          </p:nvCxnSpPr>
          <p:spPr bwMode="auto">
            <a:xfrm flipV="1">
              <a:off x="3578" y="3264"/>
              <a:ext cx="282" cy="233"/>
            </a:xfrm>
            <a:prstGeom prst="bentConnector3">
              <a:avLst>
                <a:gd name="adj1" fmla="val 50000"/>
              </a:avLst>
            </a:prstGeom>
            <a:noFill/>
            <a:ln w="28440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20846" name="AutoShape 50"/>
            <p:cNvCxnSpPr>
              <a:cxnSpLocks noChangeShapeType="1"/>
              <a:stCxn id="120854" idx="3"/>
              <a:endCxn id="120851" idx="1"/>
            </p:cNvCxnSpPr>
            <p:nvPr/>
          </p:nvCxnSpPr>
          <p:spPr bwMode="auto">
            <a:xfrm>
              <a:off x="3578" y="3497"/>
              <a:ext cx="282" cy="166"/>
            </a:xfrm>
            <a:prstGeom prst="bentConnector3">
              <a:avLst>
                <a:gd name="adj1" fmla="val 50000"/>
              </a:avLst>
            </a:prstGeom>
            <a:noFill/>
            <a:ln w="28440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20847" name="AutoShape 51"/>
            <p:cNvCxnSpPr>
              <a:cxnSpLocks noChangeShapeType="1"/>
              <a:stCxn id="120862" idx="3"/>
              <a:endCxn id="120853" idx="0"/>
            </p:cNvCxnSpPr>
            <p:nvPr/>
          </p:nvCxnSpPr>
          <p:spPr bwMode="auto">
            <a:xfrm flipV="1">
              <a:off x="2010" y="3355"/>
              <a:ext cx="937" cy="186"/>
            </a:xfrm>
            <a:prstGeom prst="bentConnector4">
              <a:avLst>
                <a:gd name="adj1" fmla="val 16329"/>
                <a:gd name="adj2" fmla="val 177421"/>
              </a:avLst>
            </a:prstGeom>
            <a:noFill/>
            <a:ln w="28440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cxnSp>
          <p:nvCxnSpPr>
            <p:cNvPr id="120848" name="AutoShape 52"/>
            <p:cNvCxnSpPr>
              <a:cxnSpLocks noChangeShapeType="1"/>
              <a:stCxn id="120859" idx="3"/>
              <a:endCxn id="120853" idx="2"/>
            </p:cNvCxnSpPr>
            <p:nvPr/>
          </p:nvCxnSpPr>
          <p:spPr bwMode="auto">
            <a:xfrm flipV="1">
              <a:off x="2010" y="3638"/>
              <a:ext cx="937" cy="249"/>
            </a:xfrm>
            <a:prstGeom prst="bentConnector2">
              <a:avLst/>
            </a:prstGeom>
            <a:noFill/>
            <a:ln w="28440">
              <a:solidFill>
                <a:srgbClr val="000000"/>
              </a:solidFill>
              <a:miter lim="800000"/>
              <a:headEnd type="triangle" w="med" len="med"/>
              <a:tailEnd/>
            </a:ln>
          </p:spPr>
        </p:cxnSp>
        <p:cxnSp>
          <p:nvCxnSpPr>
            <p:cNvPr id="120849" name="AutoShape 53"/>
            <p:cNvCxnSpPr>
              <a:cxnSpLocks noChangeShapeType="1"/>
              <a:stCxn id="120859" idx="3"/>
              <a:endCxn id="120852" idx="3"/>
            </p:cNvCxnSpPr>
            <p:nvPr/>
          </p:nvCxnSpPr>
          <p:spPr bwMode="auto">
            <a:xfrm flipV="1">
              <a:off x="2010" y="3663"/>
              <a:ext cx="2996" cy="224"/>
            </a:xfrm>
            <a:prstGeom prst="bentConnector3">
              <a:avLst>
                <a:gd name="adj1" fmla="val 104806"/>
              </a:avLst>
            </a:prstGeom>
            <a:noFill/>
            <a:ln w="28440">
              <a:solidFill>
                <a:srgbClr val="000000"/>
              </a:solidFill>
              <a:miter lim="800000"/>
              <a:headEnd type="triangle" w="med" len="med"/>
              <a:tailEnd/>
            </a:ln>
          </p:spPr>
        </p:cxnSp>
        <p:cxnSp>
          <p:nvCxnSpPr>
            <p:cNvPr id="120850" name="AutoShape 54"/>
            <p:cNvCxnSpPr>
              <a:cxnSpLocks noChangeShapeType="1"/>
              <a:stCxn id="120860" idx="3"/>
              <a:endCxn id="120856" idx="3"/>
            </p:cNvCxnSpPr>
            <p:nvPr/>
          </p:nvCxnSpPr>
          <p:spPr bwMode="auto">
            <a:xfrm flipV="1">
              <a:off x="2010" y="3264"/>
              <a:ext cx="2996" cy="623"/>
            </a:xfrm>
            <a:prstGeom prst="bentConnector3">
              <a:avLst>
                <a:gd name="adj1" fmla="val 104806"/>
              </a:avLst>
            </a:prstGeom>
            <a:noFill/>
            <a:ln w="28440">
              <a:solidFill>
                <a:srgbClr val="000000"/>
              </a:solidFill>
              <a:miter lim="800000"/>
              <a:headEnd type="triangle" w="med" len="med"/>
              <a:tailEnd/>
            </a:ln>
          </p:spPr>
        </p:cxnSp>
      </p:grpSp>
      <p:sp>
        <p:nvSpPr>
          <p:cNvPr id="120837" name="Text Box 55"/>
          <p:cNvSpPr txBox="1">
            <a:spLocks noChangeArrowheads="1"/>
          </p:cNvSpPr>
          <p:nvPr/>
        </p:nvSpPr>
        <p:spPr bwMode="auto">
          <a:xfrm>
            <a:off x="3657600" y="5943600"/>
            <a:ext cx="5638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i="1">
                <a:solidFill>
                  <a:srgbClr val="700020"/>
                </a:solidFill>
                <a:latin typeface="Arial" charset="0"/>
              </a:rPr>
              <a:t>Successful development of applications has been accelerated by close collaboration.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Number Placeholder 6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B10B180-E4ED-4486-ABE2-EA48EF8EE6D9}" type="slidenum">
              <a:rPr lang="en-US" smtClean="0"/>
              <a:pPr/>
              <a:t>72</a:t>
            </a:fld>
            <a:endParaRPr lang="en-US" smtClean="0"/>
          </a:p>
        </p:txBody>
      </p:sp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 Download implementations and services at ITAPS web pages.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2362200"/>
            <a:ext cx="4648200" cy="3352800"/>
          </a:xfrm>
        </p:spPr>
        <p:txBody>
          <a:bodyPr/>
          <a:lstStyle/>
          <a:p>
            <a:pPr eaLnBrk="1" hangingPunct="1"/>
            <a:r>
              <a:rPr lang="en-US" sz="2400" smtClean="0">
                <a:solidFill>
                  <a:srgbClr val="000000"/>
                </a:solidFill>
                <a:latin typeface="Lucida Grande"/>
              </a:rPr>
              <a:t>Provides help getting started</a:t>
            </a:r>
          </a:p>
          <a:p>
            <a:pPr eaLnBrk="1" hangingPunct="1"/>
            <a:r>
              <a:rPr lang="en-US" sz="2400" smtClean="0">
                <a:solidFill>
                  <a:srgbClr val="000000"/>
                </a:solidFill>
                <a:latin typeface="Lucida Grande"/>
              </a:rPr>
              <a:t>Usage strategies</a:t>
            </a:r>
          </a:p>
          <a:p>
            <a:pPr eaLnBrk="1" hangingPunct="1"/>
            <a:r>
              <a:rPr lang="en-US" sz="2400" smtClean="0">
                <a:solidFill>
                  <a:srgbClr val="000000"/>
                </a:solidFill>
                <a:latin typeface="Lucida Grande"/>
              </a:rPr>
              <a:t>Data model description</a:t>
            </a:r>
          </a:p>
          <a:p>
            <a:pPr eaLnBrk="1" hangingPunct="1"/>
            <a:r>
              <a:rPr lang="en-US" sz="2400" smtClean="0">
                <a:solidFill>
                  <a:srgbClr val="000000"/>
                </a:solidFill>
                <a:latin typeface="Lucida Grande"/>
              </a:rPr>
              <a:t>Access to interface specifications, documentation, implementations</a:t>
            </a:r>
          </a:p>
          <a:p>
            <a:pPr eaLnBrk="1" hangingPunct="1"/>
            <a:r>
              <a:rPr lang="en-US" sz="2400" smtClean="0">
                <a:solidFill>
                  <a:srgbClr val="000000"/>
                </a:solidFill>
                <a:latin typeface="Lucida Grande"/>
              </a:rPr>
              <a:t>Access to compatible services software</a:t>
            </a:r>
          </a:p>
          <a:p>
            <a:pPr lvl="1" eaLnBrk="1" hangingPunct="1"/>
            <a:endParaRPr lang="en-US" sz="1600" smtClean="0">
              <a:solidFill>
                <a:srgbClr val="000000"/>
              </a:solidFill>
              <a:latin typeface="Lucida Grande"/>
            </a:endParaRPr>
          </a:p>
        </p:txBody>
      </p:sp>
      <p:sp>
        <p:nvSpPr>
          <p:cNvPr id="121860" name="Text Box 4"/>
          <p:cNvSpPr txBox="1">
            <a:spLocks noChangeArrowheads="1"/>
          </p:cNvSpPr>
          <p:nvPr/>
        </p:nvSpPr>
        <p:spPr bwMode="auto">
          <a:xfrm>
            <a:off x="533400" y="1524000"/>
            <a:ext cx="4495800" cy="528638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en-US" sz="2800" i="1">
                <a:solidFill>
                  <a:schemeClr val="tx2"/>
                </a:solidFill>
              </a:rPr>
              <a:t>http://www.itaps-scidac.org</a:t>
            </a:r>
            <a:endParaRPr lang="en-US" sz="2800" i="1"/>
          </a:p>
        </p:txBody>
      </p:sp>
      <p:pic>
        <p:nvPicPr>
          <p:cNvPr id="121861" name="Picture 6" descr="itaps-homepag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1981200"/>
            <a:ext cx="3495675" cy="342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ITAPS Software:  Best Practices</a:t>
            </a:r>
          </a:p>
        </p:txBody>
      </p:sp>
      <p:sp>
        <p:nvSpPr>
          <p:cNvPr id="1608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 eaLnBrk="1" hangingPunct="1">
              <a:defRPr/>
            </a:pPr>
            <a:r>
              <a:rPr lang="en-GB" dirty="0" smtClean="0"/>
              <a:t>Use C-based interface where possible, for efficiency.</a:t>
            </a:r>
          </a:p>
          <a:p>
            <a:pPr eaLnBrk="1" hangingPunct="1">
              <a:defRPr/>
            </a:pPr>
            <a:r>
              <a:rPr lang="en-GB" dirty="0" smtClean="0"/>
              <a:t>Pre-allocate memory in application or re-use memory allocated by implementation.</a:t>
            </a:r>
          </a:p>
          <a:p>
            <a:pPr lvl="1" eaLnBrk="1" hangingPunct="1">
              <a:defRPr/>
            </a:pPr>
            <a:r>
              <a:rPr lang="en-GB" dirty="0" smtClean="0"/>
              <a:t>E.g. getting vertices adjacent to element – can use static array, or application-native storage</a:t>
            </a:r>
          </a:p>
          <a:p>
            <a:pPr eaLnBrk="1" hangingPunct="1">
              <a:defRPr/>
            </a:pPr>
            <a:r>
              <a:rPr lang="en-GB" dirty="0" smtClean="0"/>
              <a:t>Take advantage of implementation-provided capabilities and </a:t>
            </a:r>
            <a:r>
              <a:rPr lang="en-GB" dirty="0" err="1" smtClean="0"/>
              <a:t>iMesh</a:t>
            </a:r>
            <a:r>
              <a:rPr lang="en-GB" dirty="0" smtClean="0"/>
              <a:t> compliant services.</a:t>
            </a:r>
          </a:p>
          <a:p>
            <a:pPr lvl="1" eaLnBrk="1" hangingPunct="1">
              <a:defRPr/>
            </a:pPr>
            <a:r>
              <a:rPr lang="en-GB" dirty="0" smtClean="0"/>
              <a:t>Partitioning, IO, parallel communication, (parallel) file readers</a:t>
            </a:r>
          </a:p>
          <a:p>
            <a:pPr eaLnBrk="1" hangingPunct="1">
              <a:defRPr/>
            </a:pPr>
            <a:r>
              <a:rPr lang="en-GB" dirty="0" smtClean="0"/>
              <a:t>Try different implementations: they are tuned for different application uses – Experiment!</a:t>
            </a:r>
          </a:p>
          <a:p>
            <a:pPr eaLnBrk="1" hangingPunct="1">
              <a:defRPr/>
            </a:pPr>
            <a:r>
              <a:rPr lang="en-GB" dirty="0" smtClean="0"/>
              <a:t>Implement </a:t>
            </a:r>
            <a:r>
              <a:rPr lang="en-GB" dirty="0" err="1" smtClean="0"/>
              <a:t>iMesh</a:t>
            </a:r>
            <a:r>
              <a:rPr lang="en-GB" dirty="0" smtClean="0"/>
              <a:t> on top of your data structure.</a:t>
            </a:r>
          </a:p>
          <a:p>
            <a:pPr lvl="1" eaLnBrk="1" hangingPunct="1">
              <a:defRPr/>
            </a:pPr>
            <a:r>
              <a:rPr lang="en-GB" dirty="0" smtClean="0"/>
              <a:t>Take advantage of tools that work on </a:t>
            </a:r>
            <a:r>
              <a:rPr lang="en-GB" dirty="0" err="1" smtClean="0"/>
              <a:t>iMesh</a:t>
            </a:r>
            <a:r>
              <a:rPr lang="en-GB" dirty="0" smtClean="0"/>
              <a:t> API.</a:t>
            </a:r>
          </a:p>
          <a:p>
            <a:pPr eaLnBrk="1" hangingPunct="1">
              <a:defRPr/>
            </a:pPr>
            <a:r>
              <a:rPr lang="en-GB" dirty="0" smtClean="0"/>
              <a:t>Let us help you.</a:t>
            </a:r>
          </a:p>
          <a:p>
            <a:pPr lvl="1" eaLnBrk="1" hangingPunct="1">
              <a:defRPr/>
            </a:pPr>
            <a:r>
              <a:rPr lang="en-GB" dirty="0" smtClean="0"/>
              <a:t>Not all best practices are easily described or self-evident.</a:t>
            </a:r>
            <a:endParaRPr lang="en-GB" dirty="0"/>
          </a:p>
        </p:txBody>
      </p:sp>
      <p:sp>
        <p:nvSpPr>
          <p:cNvPr id="12288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A1120A7-0062-4951-8192-FC37A14286D4}" type="slidenum">
              <a:rPr lang="en-US" smtClean="0"/>
              <a:pPr/>
              <a:t>73</a:t>
            </a:fld>
            <a:endParaRPr lang="en-US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Applications using ITAPS Tools</a:t>
            </a:r>
          </a:p>
        </p:txBody>
      </p:sp>
      <p:sp>
        <p:nvSpPr>
          <p:cNvPr id="124930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24931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/>
          <a:p>
            <a:fld id="{9F7B1EA5-EA2F-4E06-BB9A-67274F5B56B0}" type="slidenum">
              <a:rPr lang="en-US" smtClean="0"/>
              <a:pPr/>
              <a:t>74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Parallel Tet Mesh Generation </a:t>
            </a:r>
          </a:p>
        </p:txBody>
      </p:sp>
      <p:sp>
        <p:nvSpPr>
          <p:cNvPr id="12595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200" smtClean="0"/>
              <a:t>Approach: </a:t>
            </a:r>
          </a:p>
          <a:p>
            <a:pPr lvl="1" eaLnBrk="1" hangingPunct="1"/>
            <a:r>
              <a:rPr lang="en-US" sz="2000" smtClean="0"/>
              <a:t>Partition geometric model surfaces and volumes over processors</a:t>
            </a:r>
          </a:p>
          <a:p>
            <a:pPr lvl="1" eaLnBrk="1" hangingPunct="1"/>
            <a:r>
              <a:rPr lang="en-US" sz="2000" smtClean="0"/>
              <a:t>Mesh interface surfaces &amp; communicate</a:t>
            </a:r>
          </a:p>
          <a:p>
            <a:pPr lvl="1" eaLnBrk="1" hangingPunct="1"/>
            <a:r>
              <a:rPr lang="en-US" sz="2000" smtClean="0"/>
              <a:t>Mesh non-interface surfaces</a:t>
            </a:r>
          </a:p>
          <a:p>
            <a:pPr lvl="1" eaLnBrk="1" hangingPunct="1"/>
            <a:r>
              <a:rPr lang="en-US" sz="2000" smtClean="0"/>
              <a:t>Mesh volume interior</a:t>
            </a:r>
          </a:p>
          <a:p>
            <a:pPr lvl="1" eaLnBrk="1" hangingPunct="1"/>
            <a:r>
              <a:rPr lang="en-US" sz="2000" smtClean="0"/>
              <a:t>Save mesh</a:t>
            </a:r>
          </a:p>
          <a:p>
            <a:pPr eaLnBrk="1" hangingPunct="1"/>
            <a:r>
              <a:rPr lang="en-US" sz="2400" smtClean="0"/>
              <a:t>Accelerator cavity model</a:t>
            </a:r>
          </a:p>
          <a:p>
            <a:pPr lvl="1" eaLnBrk="1" hangingPunct="1"/>
            <a:r>
              <a:rPr lang="en-US" sz="2000" smtClean="0"/>
              <a:t>228 bodies</a:t>
            </a:r>
          </a:p>
          <a:p>
            <a:pPr lvl="1" eaLnBrk="1" hangingPunct="1"/>
            <a:r>
              <a:rPr lang="en-US" sz="2000" smtClean="0"/>
              <a:t>11.6M element mesh</a:t>
            </a:r>
          </a:p>
          <a:p>
            <a:pPr lvl="1" eaLnBrk="1" hangingPunct="1"/>
            <a:r>
              <a:rPr lang="en-US" sz="2000" smtClean="0"/>
              <a:t>Speedup: max 25 on 40 procs</a:t>
            </a:r>
          </a:p>
        </p:txBody>
      </p:sp>
      <p:sp>
        <p:nvSpPr>
          <p:cNvPr id="12595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5800" y="6248400"/>
            <a:ext cx="1905000" cy="457200"/>
          </a:xfrm>
          <a:noFill/>
        </p:spPr>
        <p:txBody>
          <a:bodyPr/>
          <a:lstStyle/>
          <a:p>
            <a:pPr algn="l"/>
            <a:fld id="{C1A65781-BEA7-48F4-968D-47D5924FE9B5}" type="slidenum">
              <a:rPr lang="en-US" smtClean="0"/>
              <a:pPr algn="l"/>
              <a:t>75</a:t>
            </a:fld>
            <a:endParaRPr lang="en-US" smtClean="0"/>
          </a:p>
        </p:txBody>
      </p:sp>
      <p:pic>
        <p:nvPicPr>
          <p:cNvPr id="125956" name="Picture 2"/>
          <p:cNvPicPr>
            <a:picLocks noChangeAspect="1" noChangeArrowheads="1"/>
          </p:cNvPicPr>
          <p:nvPr/>
        </p:nvPicPr>
        <p:blipFill>
          <a:blip r:embed="rId3"/>
          <a:srcRect t="6512" b="8820"/>
          <a:stretch>
            <a:fillRect/>
          </a:stretch>
        </p:blipFill>
        <p:spPr bwMode="auto">
          <a:xfrm>
            <a:off x="4572000" y="1371600"/>
            <a:ext cx="3733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5957" name="Picture 7" descr="h60_s0"/>
          <p:cNvPicPr>
            <a:picLocks noChangeAspect="1" noChangeArrowheads="1"/>
          </p:cNvPicPr>
          <p:nvPr/>
        </p:nvPicPr>
        <p:blipFill>
          <a:blip r:embed="rId4"/>
          <a:srcRect l="2222" t="1408" b="2817"/>
          <a:stretch>
            <a:fillRect/>
          </a:stretch>
        </p:blipFill>
        <p:spPr bwMode="auto">
          <a:xfrm>
            <a:off x="4953000" y="3394075"/>
            <a:ext cx="3965575" cy="32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Mesh Curving for SLAC Accelerator Simulations</a:t>
            </a:r>
          </a:p>
        </p:txBody>
      </p:sp>
      <p:sp>
        <p:nvSpPr>
          <p:cNvPr id="206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295400"/>
            <a:ext cx="9144000" cy="2590800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defRPr/>
            </a:pPr>
            <a:r>
              <a:rPr lang="en-US" dirty="0" smtClean="0"/>
              <a:t>Reliably produces valid meshes from invalid curved elements.</a:t>
            </a:r>
          </a:p>
          <a:p>
            <a:pPr lvl="1" eaLnBrk="1" hangingPunct="1">
              <a:defRPr/>
            </a:pPr>
            <a:r>
              <a:rPr lang="en-US" dirty="0" smtClean="0"/>
              <a:t>Valid meshes allow solution to run and produce results that can be used.</a:t>
            </a:r>
          </a:p>
          <a:p>
            <a:pPr lvl="1" eaLnBrk="1" hangingPunct="1">
              <a:defRPr/>
            </a:pPr>
            <a:r>
              <a:rPr lang="en-US" dirty="0" smtClean="0"/>
              <a:t>Simulations also ran 30% faster due to better conditioning.</a:t>
            </a:r>
          </a:p>
          <a:p>
            <a:pPr eaLnBrk="1" hangingPunct="1">
              <a:defRPr/>
            </a:pPr>
            <a:r>
              <a:rPr lang="en-US" dirty="0" smtClean="0"/>
              <a:t>Example:</a:t>
            </a:r>
          </a:p>
          <a:p>
            <a:pPr lvl="1" eaLnBrk="1" hangingPunct="1">
              <a:defRPr/>
            </a:pPr>
            <a:r>
              <a:rPr lang="en-US" dirty="0" smtClean="0"/>
              <a:t>2.97 millions curved regions in input mesh</a:t>
            </a:r>
          </a:p>
          <a:p>
            <a:pPr lvl="1" eaLnBrk="1" hangingPunct="1">
              <a:defRPr/>
            </a:pPr>
            <a:r>
              <a:rPr lang="en-US" dirty="0" smtClean="0"/>
              <a:t>1,583 invalid curved elements </a:t>
            </a:r>
          </a:p>
          <a:p>
            <a:pPr lvl="1" eaLnBrk="1" hangingPunct="1">
              <a:defRPr/>
            </a:pPr>
            <a:r>
              <a:rPr lang="en-US" dirty="0" smtClean="0"/>
              <a:t>All corrected by mesh curving tool using curved mesh modification operations</a:t>
            </a:r>
            <a:endParaRPr lang="en-US" dirty="0"/>
          </a:p>
        </p:txBody>
      </p:sp>
      <p:sp>
        <p:nvSpPr>
          <p:cNvPr id="1239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EDA7CE5-E3D5-450C-8C21-2EB804B21359}" type="slidenum">
              <a:rPr lang="en-US" smtClean="0"/>
              <a:pPr/>
              <a:t>76</a:t>
            </a:fld>
            <a:endParaRPr lang="en-US" smtClean="0"/>
          </a:p>
        </p:txBody>
      </p:sp>
      <p:graphicFrame>
        <p:nvGraphicFramePr>
          <p:cNvPr id="123906" name="Object 2"/>
          <p:cNvGraphicFramePr>
            <a:graphicFrameLocks noChangeAspect="1"/>
          </p:cNvGraphicFramePr>
          <p:nvPr/>
        </p:nvGraphicFramePr>
        <p:xfrm flipV="1">
          <a:off x="0" y="3925888"/>
          <a:ext cx="2654300" cy="2932112"/>
        </p:xfrm>
        <a:graphic>
          <a:graphicData uri="http://schemas.openxmlformats.org/presentationml/2006/ole">
            <p:oleObj spid="_x0000_s123906" name="Document" r:id="rId4" imgW="2706624" imgH="2990088" progId="Word.Document.8">
              <p:embed/>
            </p:oleObj>
          </a:graphicData>
        </a:graphic>
      </p:graphicFrame>
      <p:graphicFrame>
        <p:nvGraphicFramePr>
          <p:cNvPr id="123907" name="Object 3"/>
          <p:cNvGraphicFramePr>
            <a:graphicFrameLocks noChangeAspect="1"/>
          </p:cNvGraphicFramePr>
          <p:nvPr/>
        </p:nvGraphicFramePr>
        <p:xfrm flipV="1">
          <a:off x="2641600" y="3935413"/>
          <a:ext cx="2535238" cy="2922587"/>
        </p:xfrm>
        <a:graphic>
          <a:graphicData uri="http://schemas.openxmlformats.org/presentationml/2006/ole">
            <p:oleObj spid="_x0000_s123907" name="Document" r:id="rId5" imgW="2630424" imgH="3029712" progId="Word.Document.8">
              <p:embed/>
            </p:oleObj>
          </a:graphicData>
        </a:graphic>
      </p:graphicFrame>
      <p:graphicFrame>
        <p:nvGraphicFramePr>
          <p:cNvPr id="2063391" name="Group 31"/>
          <p:cNvGraphicFramePr>
            <a:graphicFrameLocks noGrp="1"/>
          </p:cNvGraphicFramePr>
          <p:nvPr/>
        </p:nvGraphicFramePr>
        <p:xfrm>
          <a:off x="5549900" y="4064000"/>
          <a:ext cx="3111500" cy="2566988"/>
        </p:xfrm>
        <a:graphic>
          <a:graphicData uri="http://schemas.openxmlformats.org/drawingml/2006/table">
            <a:tbl>
              <a:tblPr/>
              <a:tblGrid>
                <a:gridCol w="2319338"/>
                <a:gridCol w="792162"/>
              </a:tblGrid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Edge collapse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Region collapse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Edge swap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Double edge split+collapse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10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Recurving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32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71B4B99-4A01-4301-B937-0B8FBBFC4856}" type="slidenum">
              <a:rPr lang="en-US" smtClean="0"/>
              <a:pPr/>
              <a:t>77</a:t>
            </a:fld>
            <a:endParaRPr lang="en-US" smtClean="0"/>
          </a:p>
        </p:txBody>
      </p:sp>
      <p:pic>
        <p:nvPicPr>
          <p:cNvPr id="131074" name="Picture 104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87600" y="1960563"/>
            <a:ext cx="3205163" cy="431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07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82600" y="-152400"/>
            <a:ext cx="6985000" cy="1397000"/>
          </a:xfrm>
        </p:spPr>
        <p:txBody>
          <a:bodyPr/>
          <a:lstStyle/>
          <a:p>
            <a:pPr eaLnBrk="1" hangingPunct="1"/>
            <a:r>
              <a:rPr lang="en-US" smtClean="0"/>
              <a:t>Curved Ansiotropic Meshes in Thin Regions</a:t>
            </a:r>
          </a:p>
        </p:txBody>
      </p:sp>
      <p:pic>
        <p:nvPicPr>
          <p:cNvPr id="131076" name="Picture 1038"/>
          <p:cNvPicPr>
            <a:picLocks noChangeAspect="1" noChangeArrowheads="1"/>
          </p:cNvPicPr>
          <p:nvPr/>
        </p:nvPicPr>
        <p:blipFill>
          <a:blip r:embed="rId4"/>
          <a:srcRect l="11688"/>
          <a:stretch>
            <a:fillRect/>
          </a:stretch>
        </p:blipFill>
        <p:spPr bwMode="auto">
          <a:xfrm>
            <a:off x="-234950" y="2165350"/>
            <a:ext cx="3143250" cy="3890963"/>
          </a:xfrm>
          <a:prstGeom prst="rect">
            <a:avLst/>
          </a:prstGeom>
          <a:blipFill dpi="0" rotWithShape="0">
            <a:blip/>
            <a:srcRect l="11688"/>
            <a:stretch>
              <a:fillRect/>
            </a:stretch>
          </a:blipFill>
          <a:ln w="9525">
            <a:noFill/>
            <a:miter lim="800000"/>
            <a:headEnd/>
            <a:tailEnd/>
          </a:ln>
        </p:spPr>
      </p:pic>
      <p:pic>
        <p:nvPicPr>
          <p:cNvPr id="131077" name="Picture 103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32525" y="2166938"/>
            <a:ext cx="2911475" cy="4119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1078" name="Picture 1041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6"/>
          <a:srcRect/>
          <a:stretch>
            <a:fillRect/>
          </a:stretch>
        </p:blipFill>
        <p:spPr>
          <a:xfrm>
            <a:off x="4518025" y="2128838"/>
            <a:ext cx="2573338" cy="1947862"/>
          </a:xfrm>
          <a:blipFill dpi="0" rotWithShape="0">
            <a:blip/>
            <a:srcRect/>
            <a:stretch>
              <a:fillRect/>
            </a:stretch>
          </a:blipFill>
        </p:spPr>
      </p:pic>
      <p:sp>
        <p:nvSpPr>
          <p:cNvPr id="131079" name="Text Box 1043"/>
          <p:cNvSpPr txBox="1">
            <a:spLocks noChangeArrowheads="1"/>
          </p:cNvSpPr>
          <p:nvPr/>
        </p:nvSpPr>
        <p:spPr bwMode="auto">
          <a:xfrm>
            <a:off x="339725" y="5937250"/>
            <a:ext cx="14827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latin typeface="Arial" charset="0"/>
              </a:rPr>
              <a:t>CAD Model</a:t>
            </a:r>
          </a:p>
        </p:txBody>
      </p:sp>
      <p:sp>
        <p:nvSpPr>
          <p:cNvPr id="131080" name="Text Box 1044"/>
          <p:cNvSpPr txBox="1">
            <a:spLocks noChangeArrowheads="1"/>
          </p:cNvSpPr>
          <p:nvPr/>
        </p:nvSpPr>
        <p:spPr bwMode="auto">
          <a:xfrm>
            <a:off x="2697163" y="6156325"/>
            <a:ext cx="283845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>
                <a:latin typeface="Arial" charset="0"/>
              </a:rPr>
              <a:t>Thin sections identified </a:t>
            </a:r>
            <a:br>
              <a:rPr lang="en-US" sz="2000">
                <a:latin typeface="Arial" charset="0"/>
              </a:rPr>
            </a:br>
            <a:r>
              <a:rPr lang="en-US" sz="2000">
                <a:latin typeface="Arial" charset="0"/>
              </a:rPr>
              <a:t>and meshed</a:t>
            </a:r>
            <a:endParaRPr lang="en-US">
              <a:latin typeface="Arial" charset="0"/>
            </a:endParaRPr>
          </a:p>
        </p:txBody>
      </p:sp>
      <p:sp>
        <p:nvSpPr>
          <p:cNvPr id="131081" name="Text Box 1045"/>
          <p:cNvSpPr txBox="1">
            <a:spLocks noChangeArrowheads="1"/>
          </p:cNvSpPr>
          <p:nvPr/>
        </p:nvSpPr>
        <p:spPr bwMode="auto">
          <a:xfrm>
            <a:off x="4824413" y="1546225"/>
            <a:ext cx="2316162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>
                <a:latin typeface="Arial" charset="0"/>
              </a:rPr>
              <a:t>Close-up of curved</a:t>
            </a:r>
            <a:br>
              <a:rPr lang="en-US" sz="2000">
                <a:latin typeface="Arial" charset="0"/>
              </a:rPr>
            </a:br>
            <a:r>
              <a:rPr lang="en-US" sz="2000">
                <a:latin typeface="Arial" charset="0"/>
              </a:rPr>
              <a:t>anisotropic mesh</a:t>
            </a:r>
            <a:endParaRPr lang="en-US">
              <a:latin typeface="Arial" charset="0"/>
            </a:endParaRPr>
          </a:p>
        </p:txBody>
      </p:sp>
      <p:sp>
        <p:nvSpPr>
          <p:cNvPr id="131082" name="Text Box 1046"/>
          <p:cNvSpPr txBox="1">
            <a:spLocks noChangeArrowheads="1"/>
          </p:cNvSpPr>
          <p:nvPr/>
        </p:nvSpPr>
        <p:spPr bwMode="auto">
          <a:xfrm>
            <a:off x="6465888" y="6156325"/>
            <a:ext cx="2103437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>
                <a:latin typeface="Arial" charset="0"/>
              </a:rPr>
              <a:t>Final curved</a:t>
            </a:r>
            <a:br>
              <a:rPr lang="en-US" sz="2000">
                <a:latin typeface="Arial" charset="0"/>
              </a:rPr>
            </a:br>
            <a:r>
              <a:rPr lang="en-US" sz="2000">
                <a:latin typeface="Arial" charset="0"/>
              </a:rPr>
              <a:t>anisotropic mesh</a:t>
            </a:r>
            <a:endParaRPr 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2B2154A6-C92A-4355-8B45-6158D2E470E9}" type="slidenum">
              <a:rPr lang="en-US" smtClean="0"/>
              <a:pPr/>
              <a:t>78</a:t>
            </a:fld>
            <a:endParaRPr lang="en-US" smtClean="0"/>
          </a:p>
        </p:txBody>
      </p:sp>
      <p:pic>
        <p:nvPicPr>
          <p:cNvPr id="133122" name="Picture 278" descr="mr0500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88163" y="3105150"/>
            <a:ext cx="1938337" cy="206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23" name="Picture 277" descr="mr0300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1700" y="3041650"/>
            <a:ext cx="1870075" cy="199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24" name="Picture 279" descr="mr0200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59050" y="3062288"/>
            <a:ext cx="18669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5" name="Rectangle 7"/>
          <p:cNvSpPr>
            <a:spLocks noChangeArrowheads="1"/>
          </p:cNvSpPr>
          <p:nvPr/>
        </p:nvSpPr>
        <p:spPr bwMode="auto">
          <a:xfrm>
            <a:off x="7165975" y="5053013"/>
            <a:ext cx="184150" cy="3968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endParaRPr lang="en-US" sz="2000" b="1">
              <a:latin typeface="Helvetica" pitchFamily="34" charset="0"/>
            </a:endParaRPr>
          </a:p>
        </p:txBody>
      </p:sp>
      <p:pic>
        <p:nvPicPr>
          <p:cNvPr id="133126" name="Picture 2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1325" y="2800350"/>
            <a:ext cx="1828800" cy="236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7" name="AutoShape 34"/>
          <p:cNvSpPr>
            <a:spLocks noChangeArrowheads="1"/>
          </p:cNvSpPr>
          <p:nvPr/>
        </p:nvSpPr>
        <p:spPr bwMode="auto">
          <a:xfrm>
            <a:off x="2270125" y="3848100"/>
            <a:ext cx="304800" cy="257175"/>
          </a:xfrm>
          <a:prstGeom prst="rightArrow">
            <a:avLst>
              <a:gd name="adj1" fmla="val 50000"/>
              <a:gd name="adj2" fmla="val 2963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Times" pitchFamily="18" charset="0"/>
              <a:ea typeface="ＭＳ Ｐゴシック"/>
              <a:cs typeface="ＭＳ Ｐゴシック"/>
            </a:endParaRPr>
          </a:p>
        </p:txBody>
      </p:sp>
      <p:sp>
        <p:nvSpPr>
          <p:cNvPr id="133128" name="AutoShape 35"/>
          <p:cNvSpPr>
            <a:spLocks noChangeArrowheads="1"/>
          </p:cNvSpPr>
          <p:nvPr/>
        </p:nvSpPr>
        <p:spPr bwMode="auto">
          <a:xfrm>
            <a:off x="4403725" y="3848100"/>
            <a:ext cx="304800" cy="257175"/>
          </a:xfrm>
          <a:prstGeom prst="rightArrow">
            <a:avLst>
              <a:gd name="adj1" fmla="val 50000"/>
              <a:gd name="adj2" fmla="val 2963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Times" pitchFamily="18" charset="0"/>
              <a:ea typeface="ＭＳ Ｐゴシック"/>
              <a:cs typeface="ＭＳ Ｐゴシック"/>
            </a:endParaRPr>
          </a:p>
        </p:txBody>
      </p:sp>
      <p:sp>
        <p:nvSpPr>
          <p:cNvPr id="133129" name="AutoShape 37"/>
          <p:cNvSpPr>
            <a:spLocks noChangeArrowheads="1"/>
          </p:cNvSpPr>
          <p:nvPr/>
        </p:nvSpPr>
        <p:spPr bwMode="auto">
          <a:xfrm>
            <a:off x="6537325" y="3819525"/>
            <a:ext cx="304800" cy="257175"/>
          </a:xfrm>
          <a:prstGeom prst="rightArrow">
            <a:avLst>
              <a:gd name="adj1" fmla="val 50000"/>
              <a:gd name="adj2" fmla="val 2963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Times" pitchFamily="18" charset="0"/>
              <a:ea typeface="ＭＳ Ｐゴシック"/>
              <a:cs typeface="ＭＳ Ｐゴシック"/>
            </a:endParaRPr>
          </a:p>
        </p:txBody>
      </p:sp>
      <p:sp>
        <p:nvSpPr>
          <p:cNvPr id="133130" name="Oval 10"/>
          <p:cNvSpPr>
            <a:spLocks noChangeArrowheads="1"/>
          </p:cNvSpPr>
          <p:nvPr/>
        </p:nvSpPr>
        <p:spPr bwMode="auto">
          <a:xfrm>
            <a:off x="3079750" y="3848100"/>
            <a:ext cx="92075" cy="2381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Times" pitchFamily="18" charset="0"/>
              <a:ea typeface="ＭＳ Ｐゴシック"/>
              <a:cs typeface="ＭＳ Ｐゴシック"/>
            </a:endParaRPr>
          </a:p>
        </p:txBody>
      </p:sp>
      <p:sp>
        <p:nvSpPr>
          <p:cNvPr id="133131" name="Oval 10"/>
          <p:cNvSpPr>
            <a:spLocks noChangeArrowheads="1"/>
          </p:cNvSpPr>
          <p:nvPr/>
        </p:nvSpPr>
        <p:spPr bwMode="auto">
          <a:xfrm>
            <a:off x="5610225" y="3838575"/>
            <a:ext cx="92075" cy="2381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Times" pitchFamily="18" charset="0"/>
              <a:ea typeface="ＭＳ Ｐゴシック"/>
              <a:cs typeface="ＭＳ Ｐゴシック"/>
            </a:endParaRPr>
          </a:p>
        </p:txBody>
      </p:sp>
      <p:sp>
        <p:nvSpPr>
          <p:cNvPr id="133132" name="Oval 10"/>
          <p:cNvSpPr>
            <a:spLocks noChangeArrowheads="1"/>
          </p:cNvSpPr>
          <p:nvPr/>
        </p:nvSpPr>
        <p:spPr bwMode="auto">
          <a:xfrm>
            <a:off x="8188325" y="3873500"/>
            <a:ext cx="92075" cy="2381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pPr eaLnBrk="0" hangingPunct="0"/>
            <a:endParaRPr lang="en-US" sz="2400">
              <a:latin typeface="Times" pitchFamily="18" charset="0"/>
              <a:ea typeface="ＭＳ Ｐゴシック"/>
              <a:cs typeface="ＭＳ Ｐゴシック"/>
            </a:endParaRPr>
          </a:p>
        </p:txBody>
      </p:sp>
      <p:sp>
        <p:nvSpPr>
          <p:cNvPr id="133133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282700"/>
          </a:xfrm>
        </p:spPr>
        <p:txBody>
          <a:bodyPr/>
          <a:lstStyle/>
          <a:p>
            <a:pPr eaLnBrk="1" hangingPunct="1"/>
            <a:r>
              <a:rPr lang="en-US" smtClean="0"/>
              <a:t>Mesh Adaptation </a:t>
            </a:r>
            <a:br>
              <a:rPr lang="en-US" smtClean="0"/>
            </a:br>
            <a:r>
              <a:rPr lang="en-US" smtClean="0"/>
              <a:t>for SLAC Wakefield Calculations</a:t>
            </a:r>
            <a:endParaRPr lang="en-US" sz="2800" smtClean="0"/>
          </a:p>
        </p:txBody>
      </p:sp>
      <p:sp>
        <p:nvSpPr>
          <p:cNvPr id="133134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0" y="1333500"/>
            <a:ext cx="9220200" cy="5761038"/>
          </a:xfrm>
        </p:spPr>
        <p:txBody>
          <a:bodyPr/>
          <a:lstStyle/>
          <a:p>
            <a:pPr eaLnBrk="1" hangingPunct="1"/>
            <a:r>
              <a:rPr lang="en-US" sz="2400" smtClean="0"/>
              <a:t>Adaptively refined meshes have </a:t>
            </a:r>
            <a:r>
              <a:rPr lang="en-US" sz="2400" b="1" smtClean="0"/>
              <a:t>1~1.5</a:t>
            </a:r>
            <a:r>
              <a:rPr lang="en-US" sz="2400" smtClean="0"/>
              <a:t> </a:t>
            </a:r>
            <a:br>
              <a:rPr lang="en-US" sz="2400" smtClean="0"/>
            </a:br>
            <a:r>
              <a:rPr lang="en-US" sz="2400" smtClean="0"/>
              <a:t>million curved regions</a:t>
            </a:r>
          </a:p>
          <a:p>
            <a:pPr eaLnBrk="1" hangingPunct="1"/>
            <a:r>
              <a:rPr lang="en-US" sz="2400" smtClean="0"/>
              <a:t>Reduced the number of elements needed by nearly an order of magnitude</a:t>
            </a:r>
          </a:p>
          <a:p>
            <a:pPr eaLnBrk="1" hangingPunct="1"/>
            <a:endParaRPr lang="en-US" sz="2400" smtClean="0"/>
          </a:p>
          <a:p>
            <a:pPr eaLnBrk="1" hangingPunct="1"/>
            <a:endParaRPr lang="en-US" sz="2400" smtClean="0"/>
          </a:p>
          <a:p>
            <a:pPr eaLnBrk="1" hangingPunct="1"/>
            <a:endParaRPr lang="en-US" sz="2400" smtClean="0"/>
          </a:p>
          <a:p>
            <a:pPr eaLnBrk="1" hangingPunct="1"/>
            <a:endParaRPr lang="en-US" sz="2400" smtClean="0"/>
          </a:p>
          <a:p>
            <a:pPr eaLnBrk="1" hangingPunct="1"/>
            <a:endParaRPr lang="en-US" smtClean="0"/>
          </a:p>
          <a:p>
            <a:pPr eaLnBrk="1" hangingPunct="1">
              <a:buFontTx/>
              <a:buNone/>
            </a:pPr>
            <a:r>
              <a:rPr lang="en-US" sz="2000" smtClean="0"/>
              <a:t>	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sz="1800" smtClean="0"/>
              <a:t>Best Meshing Technical Poster Award,17th International Meshing Roundtable - X. Luo.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sz="1800" smtClean="0"/>
              <a:t>M. Shephard, L.-Q. Lee, C. Ng, L. Ge, “Tracking Adaptive Mesh Refinement in 3D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sz="1800" smtClean="0"/>
              <a:t>Curved Domains for Large-Scale Higher-Order Finite-Element Simulations”</a:t>
            </a:r>
          </a:p>
        </p:txBody>
      </p:sp>
      <p:sp>
        <p:nvSpPr>
          <p:cNvPr id="133135" name="Rectangle 13"/>
          <p:cNvSpPr txBox="1">
            <a:spLocks noChangeArrowheads="1"/>
          </p:cNvSpPr>
          <p:nvPr/>
        </p:nvSpPr>
        <p:spPr bwMode="auto">
          <a:xfrm>
            <a:off x="2260600" y="5067300"/>
            <a:ext cx="65405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00794" tIns="50397" rIns="100794" bIns="50397"/>
          <a:lstStyle/>
          <a:p>
            <a:pPr marL="457200" indent="-457200" defTabSz="1008063">
              <a:spcBef>
                <a:spcPts val="1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en-US" sz="2000" b="1">
                <a:solidFill>
                  <a:srgbClr val="02069C"/>
                </a:solidFill>
                <a:latin typeface="Arial" charset="0"/>
                <a:ea typeface="ＭＳ Ｐゴシック"/>
                <a:cs typeface="ＭＳ Ｐゴシック"/>
              </a:rPr>
              <a:t>Electric fields on the three refined curved meshes</a:t>
            </a:r>
            <a:endParaRPr lang="en-US" sz="3600" b="1" i="1" u="sng">
              <a:solidFill>
                <a:srgbClr val="A21117"/>
              </a:solidFill>
              <a:latin typeface="Comic Sans MS" pitchFamily="66" charset="0"/>
              <a:ea typeface="ＭＳ Ｐゴシック"/>
              <a:cs typeface="ＭＳ Ｐゴシック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Text Box 1"/>
          <p:cNvSpPr txBox="1">
            <a:spLocks noChangeArrowheads="1"/>
          </p:cNvSpPr>
          <p:nvPr/>
        </p:nvSpPr>
        <p:spPr bwMode="auto">
          <a:xfrm>
            <a:off x="388938" y="3489325"/>
            <a:ext cx="2057400" cy="2301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buClr>
                <a:srgbClr val="00AE00"/>
              </a:buClr>
              <a:buSzPct val="100000"/>
              <a:tabLst>
                <a:tab pos="655638" algn="l"/>
                <a:tab pos="1312863" algn="l"/>
                <a:tab pos="1968500" algn="l"/>
              </a:tabLst>
            </a:pPr>
            <a:r>
              <a:rPr lang="en-US" sz="1500" b="1">
                <a:solidFill>
                  <a:srgbClr val="3333CC"/>
                </a:solidFill>
                <a:cs typeface="Lucida Sans Unicode" pitchFamily="34" charset="0"/>
              </a:rPr>
              <a:t>Geometry/mesh support:</a:t>
            </a:r>
          </a:p>
        </p:txBody>
      </p:sp>
      <p:sp>
        <p:nvSpPr>
          <p:cNvPr id="130052" name="AutoShape 2"/>
          <p:cNvSpPr>
            <a:spLocks noChangeArrowheads="1"/>
          </p:cNvSpPr>
          <p:nvPr/>
        </p:nvSpPr>
        <p:spPr bwMode="auto">
          <a:xfrm>
            <a:off x="4102100" y="4322763"/>
            <a:ext cx="1382713" cy="889000"/>
          </a:xfrm>
          <a:prstGeom prst="flowChartProcess">
            <a:avLst/>
          </a:prstGeom>
          <a:solidFill>
            <a:srgbClr val="3333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0053" name="Rectangle 3"/>
          <p:cNvSpPr>
            <a:spLocks noChangeArrowheads="1"/>
          </p:cNvSpPr>
          <p:nvPr/>
        </p:nvSpPr>
        <p:spPr bwMode="auto">
          <a:xfrm>
            <a:off x="4146550" y="4429125"/>
            <a:ext cx="1293813" cy="609600"/>
          </a:xfrm>
          <a:prstGeom prst="rect">
            <a:avLst/>
          </a:prstGeom>
          <a:solidFill>
            <a:srgbClr val="3333FF"/>
          </a:solidFill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>
              <a:buClr>
                <a:srgbClr val="FFFFFF"/>
              </a:buClr>
              <a:buSzPct val="100000"/>
              <a:tabLst>
                <a:tab pos="655638" algn="l"/>
              </a:tabLst>
            </a:pPr>
            <a:r>
              <a:rPr lang="en-US" sz="1100">
                <a:solidFill>
                  <a:srgbClr val="FFFFFF"/>
                </a:solidFill>
                <a:latin typeface="Verdana" pitchFamily="34" charset="0"/>
                <a:cs typeface="Arial" charset="0"/>
              </a:rPr>
              <a:t>Omega3P,</a:t>
            </a:r>
          </a:p>
          <a:p>
            <a:pPr>
              <a:buClr>
                <a:srgbClr val="FFFFFF"/>
              </a:buClr>
              <a:buSzPct val="100000"/>
              <a:tabLst>
                <a:tab pos="655638" algn="l"/>
              </a:tabLst>
            </a:pPr>
            <a:r>
              <a:rPr lang="en-US" sz="1100">
                <a:solidFill>
                  <a:srgbClr val="FFFFFF"/>
                </a:solidFill>
                <a:latin typeface="Verdana" pitchFamily="34" charset="0"/>
                <a:cs typeface="Arial" charset="0"/>
              </a:rPr>
              <a:t>Sensitivity,</a:t>
            </a:r>
          </a:p>
          <a:p>
            <a:pPr>
              <a:buClr>
                <a:srgbClr val="FFFFFF"/>
              </a:buClr>
              <a:buSzPct val="100000"/>
              <a:tabLst>
                <a:tab pos="655638" algn="l"/>
              </a:tabLst>
            </a:pPr>
            <a:r>
              <a:rPr lang="en-US" sz="1100">
                <a:solidFill>
                  <a:srgbClr val="FFFFFF"/>
                </a:solidFill>
                <a:latin typeface="Verdana" pitchFamily="34" charset="0"/>
                <a:cs typeface="Arial" charset="0"/>
              </a:rPr>
              <a:t>Optimization</a:t>
            </a:r>
          </a:p>
        </p:txBody>
      </p:sp>
      <p:sp>
        <p:nvSpPr>
          <p:cNvPr id="130054" name="Text Box 4"/>
          <p:cNvSpPr txBox="1">
            <a:spLocks noChangeArrowheads="1"/>
          </p:cNvSpPr>
          <p:nvPr/>
        </p:nvSpPr>
        <p:spPr bwMode="auto">
          <a:xfrm>
            <a:off x="79375" y="4673600"/>
            <a:ext cx="142875" cy="169863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SzPct val="100000"/>
              <a:buFont typeface="Times New Roman" pitchFamily="18" charset="0"/>
              <a:buNone/>
            </a:pPr>
            <a:r>
              <a:rPr lang="en-US" sz="1100" b="1" i="1">
                <a:solidFill>
                  <a:srgbClr val="000000"/>
                </a:solidFill>
                <a:cs typeface="Lucida Sans Unicode" pitchFamily="34" charset="0"/>
              </a:rPr>
              <a:t>p</a:t>
            </a:r>
            <a:r>
              <a:rPr lang="en-US" sz="1100" b="1" i="1" baseline="-25000">
                <a:solidFill>
                  <a:srgbClr val="000000"/>
                </a:solidFill>
                <a:cs typeface="Lucida Sans Unicode" pitchFamily="34" charset="0"/>
              </a:rPr>
              <a:t>0</a:t>
            </a:r>
          </a:p>
        </p:txBody>
      </p:sp>
      <p:grpSp>
        <p:nvGrpSpPr>
          <p:cNvPr id="130055" name="Group 5"/>
          <p:cNvGrpSpPr>
            <a:grpSpLocks/>
          </p:cNvGrpSpPr>
          <p:nvPr/>
        </p:nvGrpSpPr>
        <p:grpSpPr bwMode="auto">
          <a:xfrm>
            <a:off x="1392238" y="4198938"/>
            <a:ext cx="677862" cy="1136650"/>
            <a:chOff x="967" y="2556"/>
            <a:chExt cx="471" cy="789"/>
          </a:xfrm>
        </p:grpSpPr>
        <p:pic>
          <p:nvPicPr>
            <p:cNvPr id="130089" name="Picture 6"/>
            <p:cNvPicPr>
              <a:picLocks noChangeAspect="1" noChangeArrowheads="1"/>
            </p:cNvPicPr>
            <p:nvPr/>
          </p:nvPicPr>
          <p:blipFill>
            <a:blip r:embed="rId4"/>
            <a:srcRect l="25890" t="1883" r="19048" b="-1207"/>
            <a:stretch>
              <a:fillRect/>
            </a:stretch>
          </p:blipFill>
          <p:spPr bwMode="auto">
            <a:xfrm>
              <a:off x="967" y="2556"/>
              <a:ext cx="471" cy="78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30090" name="Text Box 7"/>
            <p:cNvSpPr txBox="1">
              <a:spLocks noChangeArrowheads="1"/>
            </p:cNvSpPr>
            <p:nvPr/>
          </p:nvSpPr>
          <p:spPr bwMode="auto">
            <a:xfrm>
              <a:off x="1089" y="2859"/>
              <a:ext cx="243" cy="96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buSzPct val="100000"/>
                <a:buFont typeface="Times New Roman" pitchFamily="18" charset="0"/>
                <a:buNone/>
              </a:pPr>
              <a:r>
                <a:rPr lang="en-US" sz="900" b="1" i="1">
                  <a:solidFill>
                    <a:srgbClr val="000000"/>
                  </a:solidFill>
                  <a:cs typeface="Lucida Sans Unicode" pitchFamily="34" charset="0"/>
                </a:rPr>
                <a:t>G(p</a:t>
              </a:r>
              <a:r>
                <a:rPr lang="en-US" sz="900" b="1" i="1" baseline="-25000">
                  <a:solidFill>
                    <a:srgbClr val="000000"/>
                  </a:solidFill>
                  <a:cs typeface="Lucida Sans Unicode" pitchFamily="34" charset="0"/>
                </a:rPr>
                <a:t>0</a:t>
              </a:r>
              <a:r>
                <a:rPr lang="en-US" sz="900" b="1" i="1">
                  <a:solidFill>
                    <a:srgbClr val="000000"/>
                  </a:solidFill>
                  <a:cs typeface="Lucida Sans Unicode" pitchFamily="34" charset="0"/>
                </a:rPr>
                <a:t>)‏</a:t>
              </a:r>
            </a:p>
          </p:txBody>
        </p:sp>
      </p:grpSp>
      <p:grpSp>
        <p:nvGrpSpPr>
          <p:cNvPr id="130056" name="Group 8"/>
          <p:cNvGrpSpPr>
            <a:grpSpLocks/>
          </p:cNvGrpSpPr>
          <p:nvPr/>
        </p:nvGrpSpPr>
        <p:grpSpPr bwMode="auto">
          <a:xfrm>
            <a:off x="3195638" y="4225925"/>
            <a:ext cx="561975" cy="1082675"/>
            <a:chOff x="2219" y="2575"/>
            <a:chExt cx="391" cy="752"/>
          </a:xfrm>
        </p:grpSpPr>
        <p:pic>
          <p:nvPicPr>
            <p:cNvPr id="130087" name="Picture 9"/>
            <p:cNvPicPr>
              <a:picLocks noChangeAspect="1" noChangeArrowheads="1"/>
            </p:cNvPicPr>
            <p:nvPr/>
          </p:nvPicPr>
          <p:blipFill>
            <a:blip r:embed="rId5"/>
            <a:srcRect l="33002" t="1630" r="20609" b="2345"/>
            <a:stretch>
              <a:fillRect/>
            </a:stretch>
          </p:blipFill>
          <p:spPr bwMode="auto">
            <a:xfrm>
              <a:off x="2219" y="2575"/>
              <a:ext cx="391" cy="75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30088" name="Text Box 10"/>
            <p:cNvSpPr txBox="1">
              <a:spLocks noChangeArrowheads="1"/>
            </p:cNvSpPr>
            <p:nvPr/>
          </p:nvSpPr>
          <p:spPr bwMode="auto">
            <a:xfrm>
              <a:off x="2285" y="2879"/>
              <a:ext cx="244" cy="96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buSzPct val="100000"/>
                <a:buFont typeface="Times New Roman" pitchFamily="18" charset="0"/>
                <a:buNone/>
              </a:pPr>
              <a:r>
                <a:rPr lang="en-US" sz="900" b="1" i="1">
                  <a:solidFill>
                    <a:srgbClr val="000000"/>
                  </a:solidFill>
                  <a:cs typeface="Lucida Sans Unicode" pitchFamily="34" charset="0"/>
                </a:rPr>
                <a:t>m(p</a:t>
              </a:r>
              <a:r>
                <a:rPr lang="en-US" sz="900" b="1" i="1" baseline="-25000">
                  <a:solidFill>
                    <a:srgbClr val="000000"/>
                  </a:solidFill>
                  <a:cs typeface="Lucida Sans Unicode" pitchFamily="34" charset="0"/>
                </a:rPr>
                <a:t>0</a:t>
              </a:r>
              <a:r>
                <a:rPr lang="en-US" sz="900" b="1" i="1">
                  <a:solidFill>
                    <a:srgbClr val="000000"/>
                  </a:solidFill>
                  <a:cs typeface="Lucida Sans Unicode" pitchFamily="34" charset="0"/>
                </a:rPr>
                <a:t>)‏</a:t>
              </a:r>
            </a:p>
          </p:txBody>
        </p:sp>
      </p:grpSp>
      <p:sp>
        <p:nvSpPr>
          <p:cNvPr id="130057" name="Line 11"/>
          <p:cNvSpPr>
            <a:spLocks noChangeShapeType="1"/>
          </p:cNvSpPr>
          <p:nvPr/>
        </p:nvSpPr>
        <p:spPr bwMode="auto">
          <a:xfrm>
            <a:off x="282575" y="4765675"/>
            <a:ext cx="1046163" cy="317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0058" name="Line 12"/>
          <p:cNvSpPr>
            <a:spLocks noChangeShapeType="1"/>
          </p:cNvSpPr>
          <p:nvPr/>
        </p:nvSpPr>
        <p:spPr bwMode="auto">
          <a:xfrm>
            <a:off x="2100263" y="4765675"/>
            <a:ext cx="1022350" cy="3175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0059" name="Oval 13"/>
          <p:cNvSpPr>
            <a:spLocks noChangeArrowheads="1"/>
          </p:cNvSpPr>
          <p:nvPr/>
        </p:nvSpPr>
        <p:spPr bwMode="auto">
          <a:xfrm>
            <a:off x="2259013" y="4683125"/>
            <a:ext cx="650875" cy="173038"/>
          </a:xfrm>
          <a:prstGeom prst="ellipse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>
              <a:buSzPct val="100000"/>
              <a:buFont typeface="Times New Roman" pitchFamily="18" charset="0"/>
              <a:buNone/>
            </a:pPr>
            <a:r>
              <a:rPr lang="en-US" sz="800" b="1">
                <a:solidFill>
                  <a:srgbClr val="000000"/>
                </a:solidFill>
                <a:cs typeface="Lucida Sans Unicode" pitchFamily="34" charset="0"/>
              </a:rPr>
              <a:t>CUBIT</a:t>
            </a:r>
          </a:p>
        </p:txBody>
      </p:sp>
      <p:sp>
        <p:nvSpPr>
          <p:cNvPr id="130060" name="Text Box 14"/>
          <p:cNvSpPr txBox="1">
            <a:spLocks noChangeArrowheads="1"/>
          </p:cNvSpPr>
          <p:nvPr/>
        </p:nvSpPr>
        <p:spPr bwMode="auto">
          <a:xfrm>
            <a:off x="288925" y="4241800"/>
            <a:ext cx="862013" cy="169863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Clr>
                <a:srgbClr val="1D07C1"/>
              </a:buClr>
              <a:buSzPct val="100000"/>
              <a:tabLst>
                <a:tab pos="655638" algn="l"/>
              </a:tabLst>
            </a:pPr>
            <a:r>
              <a:rPr lang="en-US" sz="1100" b="1" i="1">
                <a:solidFill>
                  <a:srgbClr val="1D07C1"/>
                </a:solidFill>
                <a:cs typeface="Lucida Sans Unicode" pitchFamily="34" charset="0"/>
              </a:rPr>
              <a:t>Iteration 0:</a:t>
            </a:r>
          </a:p>
        </p:txBody>
      </p:sp>
      <p:graphicFrame>
        <p:nvGraphicFramePr>
          <p:cNvPr id="130050" name="Object 2"/>
          <p:cNvGraphicFramePr>
            <a:graphicFrameLocks noChangeAspect="1"/>
          </p:cNvGraphicFramePr>
          <p:nvPr/>
        </p:nvGraphicFramePr>
        <p:xfrm>
          <a:off x="3441700" y="3794125"/>
          <a:ext cx="315913" cy="450850"/>
        </p:xfrm>
        <a:graphic>
          <a:graphicData uri="http://schemas.openxmlformats.org/presentationml/2006/ole">
            <p:oleObj spid="_x0000_s130050" name="Equation" r:id="rId6" imgW="304560" imgH="431640" progId="Equation.3">
              <p:embed/>
            </p:oleObj>
          </a:graphicData>
        </a:graphic>
      </p:graphicFrame>
      <p:sp>
        <p:nvSpPr>
          <p:cNvPr id="130061" name="Line 16"/>
          <p:cNvSpPr>
            <a:spLocks noChangeShapeType="1"/>
          </p:cNvSpPr>
          <p:nvPr/>
        </p:nvSpPr>
        <p:spPr bwMode="auto">
          <a:xfrm>
            <a:off x="3795713" y="4048125"/>
            <a:ext cx="469900" cy="258763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0062" name="Text Box 17"/>
          <p:cNvSpPr txBox="1">
            <a:spLocks noChangeArrowheads="1"/>
          </p:cNvSpPr>
          <p:nvPr/>
        </p:nvSpPr>
        <p:spPr bwMode="auto">
          <a:xfrm>
            <a:off x="1914525" y="6065838"/>
            <a:ext cx="138113" cy="169862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SzPct val="100000"/>
              <a:buFont typeface="Times New Roman" pitchFamily="18" charset="0"/>
              <a:buNone/>
            </a:pPr>
            <a:r>
              <a:rPr lang="en-GB" sz="1100" b="1" i="1">
                <a:solidFill>
                  <a:srgbClr val="000000"/>
                </a:solidFill>
                <a:cs typeface="Lucida Sans Unicode" pitchFamily="34" charset="0"/>
              </a:rPr>
              <a:t>p</a:t>
            </a:r>
            <a:r>
              <a:rPr lang="en-GB" sz="1100" b="1" i="1" baseline="-25000">
                <a:solidFill>
                  <a:srgbClr val="000000"/>
                </a:solidFill>
                <a:cs typeface="Lucida Sans Unicode" pitchFamily="34" charset="0"/>
              </a:rPr>
              <a:t>k</a:t>
            </a:r>
          </a:p>
        </p:txBody>
      </p:sp>
      <p:grpSp>
        <p:nvGrpSpPr>
          <p:cNvPr id="130063" name="Group 18"/>
          <p:cNvGrpSpPr>
            <a:grpSpLocks/>
          </p:cNvGrpSpPr>
          <p:nvPr/>
        </p:nvGrpSpPr>
        <p:grpSpPr bwMode="auto">
          <a:xfrm>
            <a:off x="3173413" y="5607050"/>
            <a:ext cx="650875" cy="1093788"/>
            <a:chOff x="2204" y="3534"/>
            <a:chExt cx="452" cy="760"/>
          </a:xfrm>
        </p:grpSpPr>
        <p:pic>
          <p:nvPicPr>
            <p:cNvPr id="130085" name="Picture 19"/>
            <p:cNvPicPr>
              <a:picLocks noChangeAspect="1" noChangeArrowheads="1"/>
            </p:cNvPicPr>
            <p:nvPr/>
          </p:nvPicPr>
          <p:blipFill>
            <a:blip r:embed="rId4"/>
            <a:srcRect l="25890" t="1883" r="19048" b="-1207"/>
            <a:stretch>
              <a:fillRect/>
            </a:stretch>
          </p:blipFill>
          <p:spPr bwMode="auto">
            <a:xfrm>
              <a:off x="2204" y="3534"/>
              <a:ext cx="452" cy="76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30086" name="Text Box 20"/>
            <p:cNvSpPr txBox="1">
              <a:spLocks noChangeArrowheads="1"/>
            </p:cNvSpPr>
            <p:nvPr/>
          </p:nvSpPr>
          <p:spPr bwMode="auto">
            <a:xfrm>
              <a:off x="2324" y="3824"/>
              <a:ext cx="234" cy="96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buSzPct val="100000"/>
                <a:buFont typeface="Times New Roman" pitchFamily="18" charset="0"/>
                <a:buNone/>
              </a:pPr>
              <a:r>
                <a:rPr lang="en-GB" sz="900" b="1" i="1">
                  <a:solidFill>
                    <a:srgbClr val="000000"/>
                  </a:solidFill>
                  <a:cs typeface="Lucida Sans Unicode" pitchFamily="34" charset="0"/>
                </a:rPr>
                <a:t>G(p</a:t>
              </a:r>
              <a:r>
                <a:rPr lang="en-GB" sz="900" b="1" i="1" baseline="-25000">
                  <a:solidFill>
                    <a:srgbClr val="000000"/>
                  </a:solidFill>
                  <a:cs typeface="Lucida Sans Unicode" pitchFamily="34" charset="0"/>
                </a:rPr>
                <a:t>k</a:t>
              </a:r>
              <a:r>
                <a:rPr lang="en-GB" sz="900" b="1" i="1">
                  <a:solidFill>
                    <a:srgbClr val="000000"/>
                  </a:solidFill>
                  <a:cs typeface="Lucida Sans Unicode" pitchFamily="34" charset="0"/>
                </a:rPr>
                <a:t>)‏</a:t>
              </a:r>
            </a:p>
          </p:txBody>
        </p:sp>
      </p:grpSp>
      <p:grpSp>
        <p:nvGrpSpPr>
          <p:cNvPr id="130064" name="Group 21"/>
          <p:cNvGrpSpPr>
            <a:grpSpLocks/>
          </p:cNvGrpSpPr>
          <p:nvPr/>
        </p:nvGrpSpPr>
        <p:grpSpPr bwMode="auto">
          <a:xfrm>
            <a:off x="4906963" y="5632450"/>
            <a:ext cx="539750" cy="1044575"/>
            <a:chOff x="3408" y="3552"/>
            <a:chExt cx="374" cy="725"/>
          </a:xfrm>
        </p:grpSpPr>
        <p:pic>
          <p:nvPicPr>
            <p:cNvPr id="130083" name="Picture 22"/>
            <p:cNvPicPr>
              <a:picLocks noChangeAspect="1" noChangeArrowheads="1"/>
            </p:cNvPicPr>
            <p:nvPr/>
          </p:nvPicPr>
          <p:blipFill>
            <a:blip r:embed="rId5"/>
            <a:srcRect l="33002" t="1630" r="20609" b="2345"/>
            <a:stretch>
              <a:fillRect/>
            </a:stretch>
          </p:blipFill>
          <p:spPr bwMode="auto">
            <a:xfrm>
              <a:off x="3408" y="3552"/>
              <a:ext cx="374" cy="725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30084" name="Text Box 23"/>
            <p:cNvSpPr txBox="1">
              <a:spLocks noChangeArrowheads="1"/>
            </p:cNvSpPr>
            <p:nvPr/>
          </p:nvSpPr>
          <p:spPr bwMode="auto">
            <a:xfrm>
              <a:off x="3472" y="3845"/>
              <a:ext cx="233" cy="96"/>
            </a:xfrm>
            <a:prstGeom prst="rect">
              <a:avLst/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buSzPct val="100000"/>
                <a:buFont typeface="Times New Roman" pitchFamily="18" charset="0"/>
                <a:buNone/>
              </a:pPr>
              <a:r>
                <a:rPr lang="en-US" sz="900" b="1" i="1">
                  <a:solidFill>
                    <a:srgbClr val="000000"/>
                  </a:solidFill>
                  <a:cs typeface="Lucida Sans Unicode" pitchFamily="34" charset="0"/>
                </a:rPr>
                <a:t>m</a:t>
              </a:r>
              <a:r>
                <a:rPr lang="en-US" sz="900" b="1" i="1" baseline="-25000">
                  <a:solidFill>
                    <a:srgbClr val="000000"/>
                  </a:solidFill>
                  <a:cs typeface="Lucida Sans Unicode" pitchFamily="34" charset="0"/>
                </a:rPr>
                <a:t>0</a:t>
              </a:r>
              <a:r>
                <a:rPr lang="en-US" sz="900" b="1" i="1">
                  <a:solidFill>
                    <a:srgbClr val="000000"/>
                  </a:solidFill>
                  <a:cs typeface="Lucida Sans Unicode" pitchFamily="34" charset="0"/>
                </a:rPr>
                <a:t>’</a:t>
              </a:r>
            </a:p>
          </p:txBody>
        </p:sp>
      </p:grpSp>
      <p:sp>
        <p:nvSpPr>
          <p:cNvPr id="130065" name="Line 24"/>
          <p:cNvSpPr>
            <a:spLocks noChangeShapeType="1"/>
          </p:cNvSpPr>
          <p:nvPr/>
        </p:nvSpPr>
        <p:spPr bwMode="auto">
          <a:xfrm>
            <a:off x="2111375" y="6151563"/>
            <a:ext cx="1008063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0066" name="Line 25"/>
          <p:cNvSpPr>
            <a:spLocks noChangeShapeType="1"/>
          </p:cNvSpPr>
          <p:nvPr/>
        </p:nvSpPr>
        <p:spPr bwMode="auto">
          <a:xfrm>
            <a:off x="3859213" y="6151563"/>
            <a:ext cx="981075" cy="1587"/>
          </a:xfrm>
          <a:prstGeom prst="line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0067" name="Oval 26"/>
          <p:cNvSpPr>
            <a:spLocks noChangeArrowheads="1"/>
          </p:cNvSpPr>
          <p:nvPr/>
        </p:nvSpPr>
        <p:spPr bwMode="auto">
          <a:xfrm>
            <a:off x="4170363" y="6080125"/>
            <a:ext cx="506412" cy="173038"/>
          </a:xfrm>
          <a:prstGeom prst="ellipse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>
              <a:buSzPct val="100000"/>
              <a:buFont typeface="Times New Roman" pitchFamily="18" charset="0"/>
              <a:buNone/>
            </a:pPr>
            <a:r>
              <a:rPr lang="en-GB" sz="800" b="1">
                <a:solidFill>
                  <a:srgbClr val="000000"/>
                </a:solidFill>
                <a:cs typeface="Lucida Sans Unicode" pitchFamily="34" charset="0"/>
              </a:rPr>
              <a:t>Ddriv</a:t>
            </a:r>
          </a:p>
        </p:txBody>
      </p:sp>
      <p:cxnSp>
        <p:nvCxnSpPr>
          <p:cNvPr id="130068" name="AutoShape 27"/>
          <p:cNvCxnSpPr>
            <a:cxnSpLocks noChangeShapeType="1"/>
            <a:endCxn id="130069" idx="1"/>
          </p:cNvCxnSpPr>
          <p:nvPr/>
        </p:nvCxnSpPr>
        <p:spPr bwMode="auto">
          <a:xfrm>
            <a:off x="4941888" y="5526088"/>
            <a:ext cx="908050" cy="620712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</p:cxnSp>
      <p:sp>
        <p:nvSpPr>
          <p:cNvPr id="130069" name="Text Box 28"/>
          <p:cNvSpPr txBox="1">
            <a:spLocks noChangeArrowheads="1"/>
          </p:cNvSpPr>
          <p:nvPr/>
        </p:nvSpPr>
        <p:spPr bwMode="auto">
          <a:xfrm>
            <a:off x="5849938" y="6062663"/>
            <a:ext cx="246062" cy="168275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Clr>
                <a:srgbClr val="1D07C1"/>
              </a:buClr>
              <a:buSzPct val="100000"/>
              <a:buFont typeface="Times New Roman" pitchFamily="18" charset="0"/>
              <a:buNone/>
            </a:pPr>
            <a:r>
              <a:rPr lang="en-US" sz="1100" b="1" i="1">
                <a:solidFill>
                  <a:srgbClr val="1D07C1"/>
                </a:solidFill>
                <a:cs typeface="Lucida Sans Unicode" pitchFamily="34" charset="0"/>
              </a:rPr>
              <a:t>  …</a:t>
            </a:r>
          </a:p>
        </p:txBody>
      </p:sp>
      <p:sp>
        <p:nvSpPr>
          <p:cNvPr id="130070" name="Oval 29"/>
          <p:cNvSpPr>
            <a:spLocks noChangeArrowheads="1"/>
          </p:cNvSpPr>
          <p:nvPr/>
        </p:nvSpPr>
        <p:spPr bwMode="auto">
          <a:xfrm>
            <a:off x="2889250" y="3921125"/>
            <a:ext cx="504825" cy="173038"/>
          </a:xfrm>
          <a:prstGeom prst="ellipse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>
              <a:buSzPct val="100000"/>
              <a:buFont typeface="Times New Roman" pitchFamily="18" charset="0"/>
              <a:buNone/>
            </a:pPr>
            <a:r>
              <a:rPr lang="en-GB" sz="800" b="1">
                <a:solidFill>
                  <a:srgbClr val="000000"/>
                </a:solidFill>
                <a:cs typeface="Lucida Sans Unicode" pitchFamily="34" charset="0"/>
              </a:rPr>
              <a:t>Ddriv</a:t>
            </a:r>
          </a:p>
        </p:txBody>
      </p:sp>
      <p:cxnSp>
        <p:nvCxnSpPr>
          <p:cNvPr id="130071" name="AutoShape 31"/>
          <p:cNvCxnSpPr>
            <a:cxnSpLocks noChangeShapeType="1"/>
            <a:endCxn id="130052" idx="1"/>
          </p:cNvCxnSpPr>
          <p:nvPr/>
        </p:nvCxnSpPr>
        <p:spPr bwMode="auto">
          <a:xfrm>
            <a:off x="3408363" y="4371975"/>
            <a:ext cx="695325" cy="395288"/>
          </a:xfrm>
          <a:prstGeom prst="straightConnector1">
            <a:avLst/>
          </a:prstGeom>
          <a:noFill/>
          <a:ln w="9360">
            <a:solidFill>
              <a:srgbClr val="000000"/>
            </a:solidFill>
            <a:miter lim="800000"/>
            <a:headEnd/>
            <a:tailEnd type="triangle" w="med" len="med"/>
          </a:ln>
        </p:spPr>
      </p:cxnSp>
      <p:sp>
        <p:nvSpPr>
          <p:cNvPr id="130072" name="Text Box 32"/>
          <p:cNvSpPr txBox="1">
            <a:spLocks noChangeArrowheads="1"/>
          </p:cNvSpPr>
          <p:nvPr/>
        </p:nvSpPr>
        <p:spPr bwMode="auto">
          <a:xfrm>
            <a:off x="457200" y="5756275"/>
            <a:ext cx="976313" cy="169863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buClr>
                <a:srgbClr val="1D07C1"/>
              </a:buClr>
              <a:buSzPct val="100000"/>
              <a:tabLst>
                <a:tab pos="655638" algn="l"/>
              </a:tabLst>
            </a:pPr>
            <a:r>
              <a:rPr lang="en-US" sz="1100" b="1" i="1">
                <a:solidFill>
                  <a:srgbClr val="1D07C1"/>
                </a:solidFill>
                <a:cs typeface="Lucida Sans Unicode" pitchFamily="34" charset="0"/>
              </a:rPr>
              <a:t>Iteration 1..k:</a:t>
            </a:r>
          </a:p>
        </p:txBody>
      </p:sp>
      <p:cxnSp>
        <p:nvCxnSpPr>
          <p:cNvPr id="130073" name="AutoShape 33"/>
          <p:cNvCxnSpPr>
            <a:cxnSpLocks noChangeShapeType="1"/>
            <a:stCxn id="130052" idx="2"/>
            <a:endCxn id="130062" idx="0"/>
          </p:cNvCxnSpPr>
          <p:nvPr/>
        </p:nvCxnSpPr>
        <p:spPr bwMode="auto">
          <a:xfrm rot="5400000">
            <a:off x="2961481" y="4233070"/>
            <a:ext cx="854075" cy="2811462"/>
          </a:xfrm>
          <a:prstGeom prst="bentConnector3">
            <a:avLst>
              <a:gd name="adj1" fmla="val 50000"/>
            </a:avLst>
          </a:prstGeom>
          <a:noFill/>
          <a:ln w="9360">
            <a:solidFill>
              <a:srgbClr val="000000"/>
            </a:solidFill>
            <a:prstDash val="dash"/>
            <a:miter lim="800000"/>
            <a:headEnd/>
            <a:tailEnd type="triangle" w="med" len="med"/>
          </a:ln>
        </p:spPr>
      </p:cxnSp>
      <p:sp>
        <p:nvSpPr>
          <p:cNvPr id="130074" name="Oval 34"/>
          <p:cNvSpPr>
            <a:spLocks noChangeArrowheads="1"/>
          </p:cNvSpPr>
          <p:nvPr/>
        </p:nvSpPr>
        <p:spPr bwMode="auto">
          <a:xfrm>
            <a:off x="519113" y="4681538"/>
            <a:ext cx="508000" cy="173037"/>
          </a:xfrm>
          <a:prstGeom prst="ellipse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>
              <a:buSzPct val="100000"/>
              <a:buFont typeface="Times New Roman" pitchFamily="18" charset="0"/>
              <a:buNone/>
            </a:pPr>
            <a:r>
              <a:rPr lang="en-GB" sz="800" b="1">
                <a:solidFill>
                  <a:srgbClr val="000000"/>
                </a:solidFill>
                <a:cs typeface="Lucida Sans Unicode" pitchFamily="34" charset="0"/>
              </a:rPr>
              <a:t>Ddriv</a:t>
            </a:r>
          </a:p>
        </p:txBody>
      </p:sp>
      <p:sp>
        <p:nvSpPr>
          <p:cNvPr id="130075" name="Oval 35"/>
          <p:cNvSpPr>
            <a:spLocks noChangeArrowheads="1"/>
          </p:cNvSpPr>
          <p:nvPr/>
        </p:nvSpPr>
        <p:spPr bwMode="auto">
          <a:xfrm>
            <a:off x="2305050" y="6069013"/>
            <a:ext cx="508000" cy="173037"/>
          </a:xfrm>
          <a:prstGeom prst="ellipse">
            <a:avLst/>
          </a:prstGeom>
          <a:solidFill>
            <a:srgbClr val="FFFFCC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algn="ctr">
              <a:buSzPct val="100000"/>
              <a:buFont typeface="Times New Roman" pitchFamily="18" charset="0"/>
              <a:buNone/>
            </a:pPr>
            <a:r>
              <a:rPr lang="en-GB" sz="800" b="1">
                <a:solidFill>
                  <a:srgbClr val="000000"/>
                </a:solidFill>
                <a:cs typeface="Lucida Sans Unicode" pitchFamily="34" charset="0"/>
              </a:rPr>
              <a:t>Ddriv</a:t>
            </a:r>
          </a:p>
        </p:txBody>
      </p:sp>
      <p:grpSp>
        <p:nvGrpSpPr>
          <p:cNvPr id="130076" name="Group 36"/>
          <p:cNvGrpSpPr>
            <a:grpSpLocks/>
          </p:cNvGrpSpPr>
          <p:nvPr/>
        </p:nvGrpSpPr>
        <p:grpSpPr bwMode="auto">
          <a:xfrm>
            <a:off x="379413" y="1371600"/>
            <a:ext cx="3581400" cy="1887538"/>
            <a:chOff x="264" y="593"/>
            <a:chExt cx="2487" cy="1311"/>
          </a:xfrm>
        </p:grpSpPr>
        <p:pic>
          <p:nvPicPr>
            <p:cNvPr id="130079" name="Picture 3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950" y="1335"/>
              <a:ext cx="715" cy="569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30080" name="Picture 3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264" y="805"/>
              <a:ext cx="2487" cy="49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pic>
          <p:nvPicPr>
            <p:cNvPr id="130081" name="Picture 39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378" y="1318"/>
              <a:ext cx="666" cy="568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</p:pic>
        <p:sp>
          <p:nvSpPr>
            <p:cNvPr id="130082" name="Text Box 40"/>
            <p:cNvSpPr txBox="1">
              <a:spLocks noChangeArrowheads="1"/>
            </p:cNvSpPr>
            <p:nvPr/>
          </p:nvSpPr>
          <p:spPr bwMode="auto">
            <a:xfrm>
              <a:off x="394" y="593"/>
              <a:ext cx="1772" cy="16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>
                <a:buClr>
                  <a:srgbClr val="1D07C1"/>
                </a:buClr>
                <a:buSzPct val="100000"/>
                <a:tabLst>
                  <a:tab pos="655638" algn="l"/>
                  <a:tab pos="1312863" algn="l"/>
                  <a:tab pos="1968500" algn="l"/>
                  <a:tab pos="2625725" algn="l"/>
                </a:tabLst>
              </a:pPr>
              <a:r>
                <a:rPr lang="en-US" sz="1500" b="1" i="1">
                  <a:solidFill>
                    <a:srgbClr val="1D07C1"/>
                  </a:solidFill>
                  <a:cs typeface="Lucida Sans Unicode" pitchFamily="34" charset="0"/>
                </a:rPr>
                <a:t>ILC cavity, with HOM couplers</a:t>
              </a:r>
            </a:p>
          </p:txBody>
        </p:sp>
      </p:grpSp>
      <p:sp>
        <p:nvSpPr>
          <p:cNvPr id="130077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Shape Optimization for Accelerator Modeling</a:t>
            </a:r>
          </a:p>
        </p:txBody>
      </p:sp>
      <p:sp>
        <p:nvSpPr>
          <p:cNvPr id="130078" name="Rectangle 42"/>
          <p:cNvSpPr>
            <a:spLocks noGrp="1" noChangeArrowheads="1"/>
          </p:cNvSpPr>
          <p:nvPr>
            <p:ph idx="1"/>
          </p:nvPr>
        </p:nvSpPr>
        <p:spPr>
          <a:xfrm>
            <a:off x="5715000" y="1447800"/>
            <a:ext cx="3429000" cy="4495800"/>
          </a:xfrm>
        </p:spPr>
        <p:txBody>
          <a:bodyPr lIns="81639" tIns="42452" rIns="81639" bIns="42452"/>
          <a:lstStyle/>
          <a:p>
            <a:pPr marL="390525" indent="-293688" eaLnBrk="1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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</a:pPr>
            <a:r>
              <a:rPr lang="en-US" sz="1800" smtClean="0"/>
              <a:t>Variety of tools</a:t>
            </a:r>
          </a:p>
          <a:p>
            <a:pPr marL="782638" lvl="1" indent="-260350" eaLnBrk="1" hangingPunct="1">
              <a:spcBef>
                <a:spcPts val="200"/>
              </a:spcBef>
              <a:spcAft>
                <a:spcPts val="200"/>
              </a:spcAft>
              <a:buSzPct val="75000"/>
              <a:buFont typeface="Symbol" pitchFamily="18" charset="2"/>
              <a:buChar char="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</a:pPr>
            <a:r>
              <a:rPr lang="en-US" sz="1600" smtClean="0"/>
              <a:t>Geometry construction</a:t>
            </a:r>
          </a:p>
          <a:p>
            <a:pPr marL="782638" lvl="1" indent="-260350" eaLnBrk="1" hangingPunct="1">
              <a:spcBef>
                <a:spcPts val="200"/>
              </a:spcBef>
              <a:spcAft>
                <a:spcPts val="200"/>
              </a:spcAft>
              <a:buSzPct val="75000"/>
              <a:buFont typeface="Symbol" pitchFamily="18" charset="2"/>
              <a:buChar char="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</a:pPr>
            <a:r>
              <a:rPr lang="en-US" sz="1600" smtClean="0"/>
              <a:t>Geometry-mesh association</a:t>
            </a:r>
          </a:p>
          <a:p>
            <a:pPr marL="782638" lvl="1" indent="-260350" eaLnBrk="1" hangingPunct="1">
              <a:spcBef>
                <a:spcPts val="200"/>
              </a:spcBef>
              <a:spcAft>
                <a:spcPts val="200"/>
              </a:spcAft>
              <a:buSzPct val="75000"/>
              <a:buFont typeface="Symbol" pitchFamily="18" charset="2"/>
              <a:buChar char="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</a:pPr>
            <a:r>
              <a:rPr lang="en-US" sz="1600" smtClean="0"/>
              <a:t>Mesh smoothing</a:t>
            </a:r>
          </a:p>
          <a:p>
            <a:pPr marL="782638" lvl="1" indent="-260350" eaLnBrk="1" hangingPunct="1">
              <a:spcBef>
                <a:spcPts val="200"/>
              </a:spcBef>
              <a:spcAft>
                <a:spcPts val="200"/>
              </a:spcAft>
              <a:buSzPct val="75000"/>
              <a:buFont typeface="Symbol" pitchFamily="18" charset="2"/>
              <a:buChar char="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</a:pPr>
            <a:r>
              <a:rPr lang="en-US" sz="1600" smtClean="0"/>
              <a:t>Optimizer</a:t>
            </a:r>
          </a:p>
          <a:p>
            <a:pPr marL="782638" lvl="1" indent="-260350" eaLnBrk="1" hangingPunct="1">
              <a:spcBef>
                <a:spcPts val="200"/>
              </a:spcBef>
              <a:spcAft>
                <a:spcPts val="200"/>
              </a:spcAft>
              <a:buSzPct val="75000"/>
              <a:buFont typeface="Symbol" pitchFamily="18" charset="2"/>
              <a:buChar char="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</a:pPr>
            <a:r>
              <a:rPr lang="en-US" sz="1600" smtClean="0"/>
              <a:t>Design sensitivities using FD</a:t>
            </a:r>
          </a:p>
          <a:p>
            <a:pPr marL="390525" indent="-293688" eaLnBrk="1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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</a:pPr>
            <a:r>
              <a:rPr lang="en-US" sz="1800" smtClean="0"/>
              <a:t>High-fidelity geometry</a:t>
            </a:r>
          </a:p>
          <a:p>
            <a:pPr marL="390525" indent="-293688" eaLnBrk="1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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</a:pPr>
            <a:r>
              <a:rPr lang="en-US" sz="1800" smtClean="0"/>
              <a:t>Large mesh</a:t>
            </a:r>
          </a:p>
          <a:p>
            <a:pPr marL="390525" indent="-293688" eaLnBrk="1" hangingPunct="1">
              <a:spcBef>
                <a:spcPts val="200"/>
              </a:spcBef>
              <a:spcAft>
                <a:spcPts val="200"/>
              </a:spcAft>
              <a:buFont typeface="Wingdings" pitchFamily="2" charset="2"/>
              <a:buChar char=""/>
              <a:tabLst>
                <a:tab pos="655638" algn="l"/>
                <a:tab pos="1312863" algn="l"/>
                <a:tab pos="1968500" algn="l"/>
                <a:tab pos="2625725" algn="l"/>
                <a:tab pos="3282950" algn="l"/>
              </a:tabLst>
            </a:pPr>
            <a:r>
              <a:rPr lang="en-US" sz="1800" smtClean="0"/>
              <a:t>Interoperability between components, in-situ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Basic Concepts of Parallel Mesh Management</a:t>
            </a:r>
          </a:p>
        </p:txBody>
      </p:sp>
      <p:sp>
        <p:nvSpPr>
          <p:cNvPr id="20482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/>
          <a:p>
            <a:fld id="{157274E4-E5C9-476A-ACB6-8F4510DDF7F4}" type="slidenum">
              <a:rPr lang="en-US" smtClean="0"/>
              <a:pPr/>
              <a:t>8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Anisotropic mesh adaption in M3D-C1 MHD code at PPPL </a:t>
            </a:r>
          </a:p>
        </p:txBody>
      </p:sp>
      <p:sp>
        <p:nvSpPr>
          <p:cNvPr id="2094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22098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spcAft>
                <a:spcPts val="0"/>
              </a:spcAft>
              <a:defRPr/>
            </a:pPr>
            <a:r>
              <a:rPr lang="en-US" dirty="0" smtClean="0"/>
              <a:t>Support of anisotropic mesh adaptation</a:t>
            </a:r>
          </a:p>
          <a:p>
            <a:pPr lvl="1" eaLnBrk="1" hangingPunct="1">
              <a:spcAft>
                <a:spcPts val="0"/>
              </a:spcAft>
              <a:defRPr/>
            </a:pPr>
            <a:r>
              <a:rPr lang="en-US" dirty="0" smtClean="0"/>
              <a:t>Compute size field</a:t>
            </a:r>
          </a:p>
          <a:p>
            <a:pPr lvl="2" eaLnBrk="1" hangingPunct="1">
              <a:spcAft>
                <a:spcPts val="0"/>
              </a:spcAft>
              <a:defRPr/>
            </a:pPr>
            <a:r>
              <a:rPr lang="en-US" dirty="0" smtClean="0"/>
              <a:t>Hessian interpolation or </a:t>
            </a:r>
            <a:r>
              <a:rPr lang="en-US" i="1" dirty="0" smtClean="0"/>
              <a:t>a priori </a:t>
            </a:r>
            <a:r>
              <a:rPr lang="en-US" dirty="0" smtClean="0"/>
              <a:t>known </a:t>
            </a:r>
            <a:r>
              <a:rPr lang="en-US" dirty="0" err="1" smtClean="0"/>
              <a:t>vorticity</a:t>
            </a:r>
            <a:r>
              <a:rPr lang="en-US" dirty="0" smtClean="0"/>
              <a:t> mode</a:t>
            </a:r>
          </a:p>
          <a:p>
            <a:pPr lvl="1" eaLnBrk="1" hangingPunct="1">
              <a:spcAft>
                <a:spcPts val="0"/>
              </a:spcAft>
              <a:defRPr/>
            </a:pPr>
            <a:r>
              <a:rPr lang="en-US" dirty="0" smtClean="0"/>
              <a:t>Apply high order local solution field transfer together with the mesh adaptation </a:t>
            </a:r>
          </a:p>
          <a:p>
            <a:pPr lvl="2" eaLnBrk="1" hangingPunct="1"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3824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279F722-5BA9-44FB-A2AF-363EA2AF09FC}" type="slidenum">
              <a:rPr lang="en-US" smtClean="0"/>
              <a:pPr/>
              <a:t>80</a:t>
            </a:fld>
            <a:endParaRPr lang="en-US" smtClean="0"/>
          </a:p>
        </p:txBody>
      </p:sp>
      <p:pic>
        <p:nvPicPr>
          <p:cNvPr id="13824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3810000"/>
            <a:ext cx="2590800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24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3733800"/>
            <a:ext cx="2667000" cy="2293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24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43600" y="3733800"/>
            <a:ext cx="2667000" cy="22796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  <p:sp>
        <p:nvSpPr>
          <p:cNvPr id="138247" name="Text Box 7"/>
          <p:cNvSpPr txBox="1">
            <a:spLocks noChangeArrowheads="1"/>
          </p:cNvSpPr>
          <p:nvPr/>
        </p:nvSpPr>
        <p:spPr bwMode="auto">
          <a:xfrm>
            <a:off x="-152400" y="5943600"/>
            <a:ext cx="9296400" cy="3365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>
            <a:spAutoFit/>
          </a:bodyPr>
          <a:lstStyle/>
          <a:p>
            <a:pPr eaLnBrk="0" hangingPunct="0">
              <a:lnSpc>
                <a:spcPct val="90000"/>
              </a:lnSpc>
              <a:spcBef>
                <a:spcPct val="10000"/>
              </a:spcBef>
              <a:buClr>
                <a:schemeClr val="accent2"/>
              </a:buClr>
              <a:buSzPct val="80000"/>
              <a:buFont typeface="Monotype Sorts"/>
              <a:buNone/>
            </a:pPr>
            <a:r>
              <a:rPr lang="en-US" b="1">
                <a:latin typeface="Helvetica" pitchFamily="34" charset="0"/>
              </a:rPr>
              <a:t>    Initial mesh and vorticity field    Computed size field       Adapted mesh and transferred field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Date Placeholder 3"/>
          <p:cNvSpPr>
            <a:spLocks noGrp="1"/>
          </p:cNvSpPr>
          <p:nvPr>
            <p:ph type="dt" sz="quarter" idx="10"/>
          </p:nvPr>
        </p:nvSpPr>
        <p:spPr>
          <a:xfrm>
            <a:off x="471488" y="6400800"/>
            <a:ext cx="1905000" cy="457200"/>
          </a:xfrm>
          <a:noFill/>
        </p:spPr>
        <p:txBody>
          <a:bodyPr/>
          <a:lstStyle/>
          <a:p>
            <a:r>
              <a:rPr lang="en-GB" smtClean="0"/>
              <a:t>07/27/07</a:t>
            </a:r>
          </a:p>
        </p:txBody>
      </p:sp>
      <p:sp>
        <p:nvSpPr>
          <p:cNvPr id="140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B234CD1-8E19-4874-AB58-9F1F3A19C331}" type="slidenum">
              <a:rPr lang="en-GB" smtClean="0"/>
              <a:pPr/>
              <a:t>81</a:t>
            </a:fld>
            <a:endParaRPr lang="en-GB" smtClean="0"/>
          </a:p>
        </p:txBody>
      </p:sp>
      <p:pic>
        <p:nvPicPr>
          <p:cNvPr id="140291" name="Picture 1"/>
          <p:cNvPicPr>
            <a:picLocks noChangeAspect="1" noChangeArrowheads="1"/>
          </p:cNvPicPr>
          <p:nvPr/>
        </p:nvPicPr>
        <p:blipFill>
          <a:blip r:embed="rId3"/>
          <a:srcRect l="6580" t="34645" r="5031" b="4948"/>
          <a:stretch>
            <a:fillRect/>
          </a:stretch>
        </p:blipFill>
        <p:spPr bwMode="auto">
          <a:xfrm>
            <a:off x="4149725" y="1481138"/>
            <a:ext cx="4919663" cy="1997075"/>
          </a:xfrm>
          <a:prstGeom prst="rect">
            <a:avLst/>
          </a:prstGeom>
          <a:noFill/>
          <a:ln w="18360">
            <a:noFill/>
            <a:round/>
            <a:headEnd/>
            <a:tailEnd/>
          </a:ln>
        </p:spPr>
      </p:pic>
      <p:sp>
        <p:nvSpPr>
          <p:cNvPr id="14029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47688" y="363538"/>
            <a:ext cx="7115175" cy="779462"/>
          </a:xfrm>
        </p:spPr>
        <p:txBody>
          <a:bodyPr lIns="0" tIns="0" rIns="0" bIns="0"/>
          <a:lstStyle/>
          <a:p>
            <a:pPr eaLnBrk="1" hangingPunct="1">
              <a:buClr>
                <a:srgbClr val="3F61AA"/>
              </a:buCl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Reactor Simulation Application</a:t>
            </a:r>
          </a:p>
        </p:txBody>
      </p:sp>
      <p:sp>
        <p:nvSpPr>
          <p:cNvPr id="14029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6850" y="1389063"/>
            <a:ext cx="8229600" cy="4862512"/>
          </a:xfrm>
        </p:spPr>
        <p:txBody>
          <a:bodyPr lIns="0" tIns="0" rIns="0" bIns="0"/>
          <a:lstStyle/>
          <a:p>
            <a:pPr marL="274638" indent="-274638" eaLnBrk="1" hangingPunct="1">
              <a:spcBef>
                <a:spcPts val="250"/>
              </a:spcBef>
              <a:spcAft>
                <a:spcPts val="250"/>
              </a:spcAft>
              <a:buClr>
                <a:srgbClr val="2461AA"/>
              </a:buClr>
              <a:buFont typeface="Wingdings" pitchFamily="2" charset="2"/>
              <a:buChar char=""/>
              <a:tabLst>
                <a:tab pos="393700" algn="l"/>
                <a:tab pos="850900" algn="l"/>
                <a:tab pos="1308100" algn="l"/>
                <a:tab pos="1765300" algn="l"/>
                <a:tab pos="2222500" algn="l"/>
                <a:tab pos="2679700" algn="l"/>
                <a:tab pos="3136900" algn="l"/>
                <a:tab pos="3594100" algn="l"/>
                <a:tab pos="4051300" algn="l"/>
                <a:tab pos="4508500" algn="l"/>
                <a:tab pos="4965700" algn="l"/>
                <a:tab pos="5422900" algn="l"/>
                <a:tab pos="5880100" algn="l"/>
                <a:tab pos="6337300" algn="l"/>
                <a:tab pos="6794500" algn="l"/>
                <a:tab pos="7251700" algn="l"/>
                <a:tab pos="7708900" algn="l"/>
                <a:tab pos="8166100" algn="l"/>
                <a:tab pos="8623300" algn="l"/>
                <a:tab pos="9080500" algn="l"/>
              </a:tabLst>
            </a:pPr>
            <a:r>
              <a:rPr lang="en-US" sz="2000" smtClean="0"/>
              <a:t>SHARP framework</a:t>
            </a:r>
          </a:p>
          <a:p>
            <a:pPr marL="685800" lvl="1" indent="-288925" eaLnBrk="1" hangingPunct="1">
              <a:spcBef>
                <a:spcPts val="225"/>
              </a:spcBef>
              <a:spcAft>
                <a:spcPts val="225"/>
              </a:spcAft>
              <a:buClr>
                <a:srgbClr val="2461AA"/>
              </a:buClr>
              <a:tabLst>
                <a:tab pos="393700" algn="l"/>
                <a:tab pos="850900" algn="l"/>
                <a:tab pos="1308100" algn="l"/>
                <a:tab pos="1765300" algn="l"/>
                <a:tab pos="2222500" algn="l"/>
                <a:tab pos="2679700" algn="l"/>
                <a:tab pos="3136900" algn="l"/>
                <a:tab pos="3594100" algn="l"/>
                <a:tab pos="4051300" algn="l"/>
                <a:tab pos="4508500" algn="l"/>
                <a:tab pos="4965700" algn="l"/>
                <a:tab pos="5422900" algn="l"/>
                <a:tab pos="5880100" algn="l"/>
                <a:tab pos="6337300" algn="l"/>
                <a:tab pos="6794500" algn="l"/>
                <a:tab pos="7251700" algn="l"/>
                <a:tab pos="7708900" algn="l"/>
                <a:tab pos="8166100" algn="l"/>
                <a:tab pos="8623300" algn="l"/>
                <a:tab pos="9080500" algn="l"/>
              </a:tabLst>
            </a:pPr>
            <a:r>
              <a:rPr lang="en-US" sz="1600" smtClean="0"/>
              <a:t>Couple multiple physics modules </a:t>
            </a:r>
            <a:br>
              <a:rPr lang="en-US" sz="1600" smtClean="0"/>
            </a:br>
            <a:r>
              <a:rPr lang="en-US" sz="1600" smtClean="0"/>
              <a:t>(T/H, neutronics, etc.)‏</a:t>
            </a:r>
          </a:p>
          <a:p>
            <a:pPr marL="685800" lvl="1" indent="-288925" eaLnBrk="1" hangingPunct="1">
              <a:spcBef>
                <a:spcPts val="225"/>
              </a:spcBef>
              <a:spcAft>
                <a:spcPts val="225"/>
              </a:spcAft>
              <a:buClr>
                <a:srgbClr val="2461AA"/>
              </a:buClr>
              <a:tabLst>
                <a:tab pos="393700" algn="l"/>
                <a:tab pos="850900" algn="l"/>
                <a:tab pos="1308100" algn="l"/>
                <a:tab pos="1765300" algn="l"/>
                <a:tab pos="2222500" algn="l"/>
                <a:tab pos="2679700" algn="l"/>
                <a:tab pos="3136900" algn="l"/>
                <a:tab pos="3594100" algn="l"/>
                <a:tab pos="4051300" algn="l"/>
                <a:tab pos="4508500" algn="l"/>
                <a:tab pos="4965700" algn="l"/>
                <a:tab pos="5422900" algn="l"/>
                <a:tab pos="5880100" algn="l"/>
                <a:tab pos="6337300" algn="l"/>
                <a:tab pos="6794500" algn="l"/>
                <a:tab pos="7251700" algn="l"/>
                <a:tab pos="7708900" algn="l"/>
                <a:tab pos="8166100" algn="l"/>
                <a:tab pos="8623300" algn="l"/>
                <a:tab pos="9080500" algn="l"/>
              </a:tabLst>
            </a:pPr>
            <a:r>
              <a:rPr lang="en-US" sz="1600" smtClean="0"/>
              <a:t>Data substrate uses ITAPS interfaces,</a:t>
            </a:r>
            <a:br>
              <a:rPr lang="en-US" sz="1600" smtClean="0"/>
            </a:br>
            <a:r>
              <a:rPr lang="en-US" sz="1600" smtClean="0"/>
              <a:t>components, services</a:t>
            </a:r>
          </a:p>
          <a:p>
            <a:pPr marL="274638" indent="-274638" eaLnBrk="1" hangingPunct="1">
              <a:spcBef>
                <a:spcPts val="250"/>
              </a:spcBef>
              <a:spcAft>
                <a:spcPts val="250"/>
              </a:spcAft>
              <a:buClr>
                <a:srgbClr val="2461AA"/>
              </a:buClr>
              <a:buFont typeface="Wingdings" pitchFamily="2" charset="2"/>
              <a:buChar char=""/>
              <a:tabLst>
                <a:tab pos="393700" algn="l"/>
                <a:tab pos="850900" algn="l"/>
                <a:tab pos="1308100" algn="l"/>
                <a:tab pos="1765300" algn="l"/>
                <a:tab pos="2222500" algn="l"/>
                <a:tab pos="2679700" algn="l"/>
                <a:tab pos="3136900" algn="l"/>
                <a:tab pos="3594100" algn="l"/>
                <a:tab pos="4051300" algn="l"/>
                <a:tab pos="4508500" algn="l"/>
                <a:tab pos="4965700" algn="l"/>
                <a:tab pos="5422900" algn="l"/>
                <a:tab pos="5880100" algn="l"/>
                <a:tab pos="6337300" algn="l"/>
                <a:tab pos="6794500" algn="l"/>
                <a:tab pos="7251700" algn="l"/>
                <a:tab pos="7708900" algn="l"/>
                <a:tab pos="8166100" algn="l"/>
                <a:tab pos="8623300" algn="l"/>
                <a:tab pos="9080500" algn="l"/>
              </a:tabLst>
            </a:pPr>
            <a:r>
              <a:rPr lang="en-US" sz="2000" smtClean="0"/>
              <a:t>Advanced meshing tools</a:t>
            </a:r>
          </a:p>
        </p:txBody>
      </p:sp>
      <p:pic>
        <p:nvPicPr>
          <p:cNvPr id="140294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14563" y="5318125"/>
            <a:ext cx="1281112" cy="1219200"/>
          </a:xfrm>
          <a:prstGeom prst="rect">
            <a:avLst/>
          </a:prstGeom>
          <a:noFill/>
          <a:ln w="18360">
            <a:noFill/>
            <a:round/>
            <a:headEnd/>
            <a:tailEnd/>
          </a:ln>
        </p:spPr>
      </p:pic>
      <p:pic>
        <p:nvPicPr>
          <p:cNvPr id="140295" name="Picture 5"/>
          <p:cNvPicPr>
            <a:picLocks noChangeAspect="1" noChangeArrowheads="1"/>
          </p:cNvPicPr>
          <p:nvPr/>
        </p:nvPicPr>
        <p:blipFill>
          <a:blip r:embed="rId5"/>
          <a:srcRect l="19835" r="19835" b="44563"/>
          <a:stretch>
            <a:fillRect/>
          </a:stretch>
        </p:blipFill>
        <p:spPr bwMode="auto">
          <a:xfrm>
            <a:off x="323850" y="5318125"/>
            <a:ext cx="1525588" cy="1208088"/>
          </a:xfrm>
          <a:prstGeom prst="rect">
            <a:avLst/>
          </a:prstGeom>
          <a:noFill/>
          <a:ln w="18360">
            <a:noFill/>
            <a:round/>
            <a:headEnd/>
            <a:tailEnd/>
          </a:ln>
        </p:spPr>
      </p:pic>
      <p:sp>
        <p:nvSpPr>
          <p:cNvPr id="140296" name="Text Box 6"/>
          <p:cNvSpPr txBox="1">
            <a:spLocks noChangeArrowheads="1"/>
          </p:cNvSpPr>
          <p:nvPr/>
        </p:nvSpPr>
        <p:spPr bwMode="auto">
          <a:xfrm>
            <a:off x="198438" y="6554788"/>
            <a:ext cx="180975" cy="455612"/>
          </a:xfrm>
          <a:prstGeom prst="rect">
            <a:avLst/>
          </a:prstGeom>
          <a:noFill/>
          <a:ln w="18360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40297" name="Text Box 7"/>
          <p:cNvSpPr txBox="1">
            <a:spLocks noChangeArrowheads="1"/>
          </p:cNvSpPr>
          <p:nvPr/>
        </p:nvSpPr>
        <p:spPr bwMode="auto">
          <a:xfrm>
            <a:off x="76200" y="6554788"/>
            <a:ext cx="5210175" cy="315912"/>
          </a:xfrm>
          <a:prstGeom prst="rect">
            <a:avLst/>
          </a:prstGeom>
          <a:solidFill>
            <a:srgbClr val="FFFFFF"/>
          </a:solidFill>
          <a:ln w="18360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b="1" i="1">
                <a:solidFill>
                  <a:srgbClr val="008000"/>
                </a:solidFill>
                <a:ea typeface="DejaVu Sans"/>
                <a:cs typeface="DejaVu Sans"/>
              </a:rPr>
              <a:t>Fuel assembly, 1/6 core model, Advanced Recycle Reactor</a:t>
            </a:r>
          </a:p>
        </p:txBody>
      </p:sp>
      <p:pic>
        <p:nvPicPr>
          <p:cNvPr id="140298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4000" y="3219450"/>
            <a:ext cx="1652588" cy="1733550"/>
          </a:xfrm>
          <a:prstGeom prst="rect">
            <a:avLst/>
          </a:prstGeom>
          <a:noFill/>
          <a:ln w="18360">
            <a:noFill/>
            <a:round/>
            <a:headEnd/>
            <a:tailEnd/>
          </a:ln>
        </p:spPr>
      </p:pic>
      <p:sp>
        <p:nvSpPr>
          <p:cNvPr id="140299" name="Text Box 9"/>
          <p:cNvSpPr txBox="1">
            <a:spLocks noChangeArrowheads="1"/>
          </p:cNvSpPr>
          <p:nvPr/>
        </p:nvSpPr>
        <p:spPr bwMode="auto">
          <a:xfrm>
            <a:off x="184150" y="4946650"/>
            <a:ext cx="2878138" cy="315913"/>
          </a:xfrm>
          <a:prstGeom prst="rect">
            <a:avLst/>
          </a:prstGeom>
          <a:solidFill>
            <a:srgbClr val="FFFFFF"/>
          </a:solidFill>
          <a:ln w="18360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b="1" i="1">
                <a:solidFill>
                  <a:srgbClr val="008000"/>
                </a:solidFill>
                <a:ea typeface="DejaVu Sans"/>
                <a:cs typeface="DejaVu Sans"/>
              </a:rPr>
              <a:t>7-pin non-conformal hex mesh</a:t>
            </a:r>
          </a:p>
        </p:txBody>
      </p:sp>
      <p:pic>
        <p:nvPicPr>
          <p:cNvPr id="140300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879850" y="3925888"/>
            <a:ext cx="2279650" cy="2279650"/>
          </a:xfrm>
          <a:prstGeom prst="rect">
            <a:avLst/>
          </a:prstGeom>
          <a:noFill/>
          <a:ln w="18360">
            <a:noFill/>
            <a:round/>
            <a:headEnd/>
            <a:tailEnd/>
          </a:ln>
        </p:spPr>
      </p:pic>
      <p:pic>
        <p:nvPicPr>
          <p:cNvPr id="140301" name="Picture 11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53175" y="3598863"/>
            <a:ext cx="2463800" cy="2463800"/>
          </a:xfrm>
          <a:prstGeom prst="rect">
            <a:avLst/>
          </a:prstGeom>
          <a:noFill/>
          <a:ln w="18360">
            <a:noFill/>
            <a:round/>
            <a:headEnd/>
            <a:tailEnd/>
          </a:ln>
        </p:spPr>
      </p:pic>
      <p:sp>
        <p:nvSpPr>
          <p:cNvPr id="140302" name="Text Box 12"/>
          <p:cNvSpPr txBox="1">
            <a:spLocks noChangeArrowheads="1"/>
          </p:cNvSpPr>
          <p:nvPr/>
        </p:nvSpPr>
        <p:spPr bwMode="auto">
          <a:xfrm>
            <a:off x="4656138" y="6099175"/>
            <a:ext cx="4125912" cy="315913"/>
          </a:xfrm>
          <a:prstGeom prst="rect">
            <a:avLst/>
          </a:prstGeom>
          <a:solidFill>
            <a:srgbClr val="FFFFFF"/>
          </a:solidFill>
          <a:ln w="18360">
            <a:noFill/>
            <a:round/>
            <a:headEnd/>
            <a:tailEnd/>
          </a:ln>
        </p:spPr>
        <p:txBody>
          <a:bodyPr lIns="90000" tIns="45000" rIns="90000" bIns="4500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b="1" i="1">
                <a:solidFill>
                  <a:srgbClr val="008000"/>
                </a:solidFill>
                <a:ea typeface="DejaVu Sans"/>
                <a:cs typeface="DejaVu Sans"/>
              </a:rPr>
              <a:t>ARR 1/6 core generated with copy/move/merge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010400" cy="990600"/>
          </a:xfrm>
        </p:spPr>
        <p:txBody>
          <a:bodyPr/>
          <a:lstStyle/>
          <a:p>
            <a:pPr eaLnBrk="1" hangingPunct="1"/>
            <a:r>
              <a:rPr lang="en-US" smtClean="0"/>
              <a:t>Reactor Geometry/Mesh Generation</a:t>
            </a:r>
          </a:p>
        </p:txBody>
      </p:sp>
      <p:sp>
        <p:nvSpPr>
          <p:cNvPr id="1423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3886200" cy="4953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smtClean="0"/>
              <a:t>Script-based tool for specifying 2-level lattice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/>
              <a:t>Assemblies: lattice of fuel/control rods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/>
              <a:t>Core: lattice of assemblies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smtClean="0"/>
              <a:t>RGG suite of tools generate geometry/mesh in 3 phases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/>
              <a:t>AssyGen: generate assembly geometry, mesh journal file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/>
              <a:t>Cubit: generate assembly mesh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1800" smtClean="0"/>
              <a:t>CoreGen: read/copy/move assembly meshes into core lattice</a:t>
            </a:r>
          </a:p>
          <a:p>
            <a:pPr eaLnBrk="1" hangingPunct="1">
              <a:lnSpc>
                <a:spcPct val="80000"/>
              </a:lnSpc>
            </a:pPr>
            <a:r>
              <a:rPr lang="en-US" sz="1600" smtClean="0"/>
              <a:t>Tautges &amp; Jain</a:t>
            </a:r>
            <a:r>
              <a:rPr lang="en-US" sz="1400" smtClean="0"/>
              <a:t>, </a:t>
            </a:r>
            <a:r>
              <a:rPr lang="en-US" sz="1600" smtClean="0"/>
              <a:t>“Creating Geometry and Mesh Models for Nuclear Reactor Core Geometries Using a Lattice Hierarchy-Based Approach”, 19</a:t>
            </a:r>
            <a:r>
              <a:rPr lang="en-US" sz="1600" baseline="30000" smtClean="0"/>
              <a:t>th</a:t>
            </a:r>
            <a:r>
              <a:rPr lang="en-US" sz="1600" smtClean="0"/>
              <a:t> IMR, Wed 6B</a:t>
            </a:r>
          </a:p>
        </p:txBody>
      </p:sp>
      <p:pic>
        <p:nvPicPr>
          <p:cNvPr id="142339" name="Picture 4" descr="rgg_process"/>
          <p:cNvPicPr>
            <a:picLocks noChangeAspect="1" noChangeArrowheads="1"/>
          </p:cNvPicPr>
          <p:nvPr/>
        </p:nvPicPr>
        <p:blipFill>
          <a:blip r:embed="rId2"/>
          <a:srcRect t="6349"/>
          <a:stretch>
            <a:fillRect/>
          </a:stretch>
        </p:blipFill>
        <p:spPr bwMode="auto">
          <a:xfrm>
            <a:off x="4038600" y="1371600"/>
            <a:ext cx="480060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40" name="Picture 5" descr="vhtr-sixth-closeu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4876800"/>
            <a:ext cx="1828800" cy="159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41" name="Picture 6" descr="vhtr-sixth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38600" y="4800600"/>
            <a:ext cx="2581275" cy="1743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42" name="Text Box 7"/>
          <p:cNvSpPr txBox="1">
            <a:spLocks noChangeArrowheads="1"/>
          </p:cNvSpPr>
          <p:nvPr/>
        </p:nvSpPr>
        <p:spPr bwMode="auto">
          <a:xfrm>
            <a:off x="4027488" y="6477000"/>
            <a:ext cx="49641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 b="1" i="1">
                <a:solidFill>
                  <a:schemeClr val="accent2"/>
                </a:solidFill>
              </a:rPr>
              <a:t>Very High Temperature Reactor (VHTR) 1/6 core model &amp; detail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2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6C04A3-852B-4880-A10F-B05C67FA2F3F}" type="slidenum">
              <a:rPr lang="en-GB" smtClean="0"/>
              <a:pPr/>
              <a:t>83</a:t>
            </a:fld>
            <a:endParaRPr lang="en-GB" smtClean="0"/>
          </a:p>
        </p:txBody>
      </p:sp>
      <p:sp>
        <p:nvSpPr>
          <p:cNvPr id="1372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152400"/>
            <a:ext cx="7766050" cy="1046163"/>
          </a:xfrm>
        </p:spPr>
        <p:txBody>
          <a:bodyPr lIns="0" tIns="0" rIns="0" bIns="0"/>
          <a:lstStyle/>
          <a:p>
            <a:pPr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mtClean="0"/>
              <a:t>Solution Transfer Service</a:t>
            </a:r>
          </a:p>
        </p:txBody>
      </p:sp>
      <p:sp>
        <p:nvSpPr>
          <p:cNvPr id="1372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11163" y="1412875"/>
            <a:ext cx="7766050" cy="4017963"/>
          </a:xfrm>
        </p:spPr>
        <p:txBody>
          <a:bodyPr lIns="0" tIns="0" rIns="0" bIns="0"/>
          <a:lstStyle/>
          <a:p>
            <a:pPr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 smtClean="0"/>
              <a:t>Source: </a:t>
            </a:r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 smtClean="0"/>
              <a:t>12k hex mesh</a:t>
            </a:r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 smtClean="0"/>
              <a:t>Arbitrary scalar field</a:t>
            </a:r>
          </a:p>
          <a:p>
            <a:pPr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 smtClean="0"/>
              <a:t>Target: </a:t>
            </a:r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 smtClean="0"/>
              <a:t>130k tet mesh</a:t>
            </a:r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 smtClean="0"/>
              <a:t>Distributed over same procs</a:t>
            </a:r>
          </a:p>
          <a:p>
            <a:pPr lvl="1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US" sz="2000" smtClean="0"/>
              <a:t>Linear interpolation onto target vertices</a:t>
            </a:r>
          </a:p>
        </p:txBody>
      </p:sp>
      <p:grpSp>
        <p:nvGrpSpPr>
          <p:cNvPr id="137223" name="Group 3"/>
          <p:cNvGrpSpPr>
            <a:grpSpLocks/>
          </p:cNvGrpSpPr>
          <p:nvPr/>
        </p:nvGrpSpPr>
        <p:grpSpPr bwMode="auto">
          <a:xfrm>
            <a:off x="4924425" y="1535113"/>
            <a:ext cx="3960813" cy="1793875"/>
            <a:chOff x="3102" y="967"/>
            <a:chExt cx="2495" cy="1130"/>
          </a:xfrm>
        </p:grpSpPr>
        <p:pic>
          <p:nvPicPr>
            <p:cNvPr id="137226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102" y="967"/>
              <a:ext cx="1131" cy="1131"/>
            </a:xfrm>
            <a:prstGeom prst="rect">
              <a:avLst/>
            </a:prstGeom>
            <a:noFill/>
            <a:ln w="18360">
              <a:noFill/>
              <a:round/>
              <a:headEnd/>
              <a:tailEnd/>
            </a:ln>
          </p:spPr>
        </p:pic>
        <p:pic>
          <p:nvPicPr>
            <p:cNvPr id="137227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4467" y="967"/>
              <a:ext cx="1131" cy="1131"/>
            </a:xfrm>
            <a:prstGeom prst="rect">
              <a:avLst/>
            </a:prstGeom>
            <a:noFill/>
            <a:ln w="18360">
              <a:noFill/>
              <a:round/>
              <a:headEnd/>
              <a:tailEnd/>
            </a:ln>
          </p:spPr>
        </p:pic>
      </p:grpSp>
      <p:pic>
        <p:nvPicPr>
          <p:cNvPr id="137224" name="Picture 6"/>
          <p:cNvPicPr>
            <a:picLocks noChangeAspect="1" noChangeArrowheads="1"/>
          </p:cNvPicPr>
          <p:nvPr/>
        </p:nvPicPr>
        <p:blipFill>
          <a:blip r:embed="rId6"/>
          <a:srcRect t="9935" r="39844" b="14905"/>
          <a:stretch>
            <a:fillRect/>
          </a:stretch>
        </p:blipFill>
        <p:spPr bwMode="auto">
          <a:xfrm>
            <a:off x="7518400" y="3559175"/>
            <a:ext cx="1430338" cy="2644775"/>
          </a:xfrm>
          <a:prstGeom prst="rect">
            <a:avLst/>
          </a:prstGeom>
          <a:noFill/>
          <a:ln w="18360">
            <a:noFill/>
            <a:round/>
            <a:headEnd/>
            <a:tailEnd/>
          </a:ln>
        </p:spPr>
      </p:pic>
      <p:pic>
        <p:nvPicPr>
          <p:cNvPr id="137225" name="Picture 7"/>
          <p:cNvPicPr>
            <a:picLocks noChangeAspect="1" noChangeArrowheads="1"/>
          </p:cNvPicPr>
          <p:nvPr/>
        </p:nvPicPr>
        <p:blipFill>
          <a:blip r:embed="rId7"/>
          <a:srcRect t="9935" r="40533" b="9935"/>
          <a:stretch>
            <a:fillRect/>
          </a:stretch>
        </p:blipFill>
        <p:spPr bwMode="auto">
          <a:xfrm>
            <a:off x="5880100" y="3616325"/>
            <a:ext cx="1535113" cy="2536825"/>
          </a:xfrm>
          <a:prstGeom prst="rect">
            <a:avLst/>
          </a:prstGeom>
          <a:noFill/>
          <a:ln w="18360">
            <a:noFill/>
            <a:round/>
            <a:headEnd/>
            <a:tailEnd/>
          </a:ln>
        </p:spPr>
      </p:pic>
      <p:graphicFrame>
        <p:nvGraphicFramePr>
          <p:cNvPr id="137218" name="Object 2"/>
          <p:cNvGraphicFramePr>
            <a:graphicFrameLocks noChangeAspect="1"/>
          </p:cNvGraphicFramePr>
          <p:nvPr/>
        </p:nvGraphicFramePr>
        <p:xfrm>
          <a:off x="115888" y="3987800"/>
          <a:ext cx="2835275" cy="2544763"/>
        </p:xfrm>
        <a:graphic>
          <a:graphicData uri="http://schemas.openxmlformats.org/presentationml/2006/ole">
            <p:oleObj spid="_x0000_s137218" r:id="rId8" imgW="2835000" imgH="2544480" progId="">
              <p:embed/>
            </p:oleObj>
          </a:graphicData>
        </a:graphic>
      </p:graphicFrame>
      <p:graphicFrame>
        <p:nvGraphicFramePr>
          <p:cNvPr id="137219" name="Object 3"/>
          <p:cNvGraphicFramePr>
            <a:graphicFrameLocks noChangeAspect="1"/>
          </p:cNvGraphicFramePr>
          <p:nvPr/>
        </p:nvGraphicFramePr>
        <p:xfrm>
          <a:off x="2932113" y="3994150"/>
          <a:ext cx="3028950" cy="2433638"/>
        </p:xfrm>
        <a:graphic>
          <a:graphicData uri="http://schemas.openxmlformats.org/presentationml/2006/ole">
            <p:oleObj spid="_x0000_s137219" r:id="rId9" imgW="3028680" imgH="2432880" progId="">
              <p:embed/>
            </p:oleObj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467600" cy="990600"/>
          </a:xfrm>
        </p:spPr>
        <p:txBody>
          <a:bodyPr/>
          <a:lstStyle/>
          <a:p>
            <a:pPr eaLnBrk="1" hangingPunct="1"/>
            <a:r>
              <a:rPr lang="en-US" smtClean="0"/>
              <a:t>Embedded Boundary Mesh Generation</a:t>
            </a:r>
          </a:p>
        </p:txBody>
      </p:sp>
      <p:sp>
        <p:nvSpPr>
          <p:cNvPr id="146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5181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Cut-cell or Embedded Boundary meshes used in various applications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Use hierarchical Oriented Bounding Box tree for fast ray-tracing on faceted geometric model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Ray-surface intersections determine inside/bdy/outside cells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Reduces execution time from O(logN</a:t>
            </a:r>
            <a:r>
              <a:rPr lang="en-US" sz="2400" baseline="-25000" smtClean="0"/>
              <a:t>t</a:t>
            </a:r>
            <a:r>
              <a:rPr lang="en-US" sz="2400" smtClean="0"/>
              <a:t>N</a:t>
            </a:r>
            <a:r>
              <a:rPr lang="en-US" sz="2400" baseline="30000" smtClean="0"/>
              <a:t>3</a:t>
            </a:r>
            <a:r>
              <a:rPr lang="en-US" sz="2400" smtClean="0"/>
              <a:t>) to O(logN</a:t>
            </a:r>
            <a:r>
              <a:rPr lang="en-US" sz="2400" baseline="-25000" smtClean="0"/>
              <a:t>t</a:t>
            </a:r>
            <a:r>
              <a:rPr lang="en-US" sz="2400" smtClean="0"/>
              <a:t>N</a:t>
            </a:r>
            <a:r>
              <a:rPr lang="en-US" sz="2400" baseline="30000" smtClean="0"/>
              <a:t>2</a:t>
            </a:r>
            <a:r>
              <a:rPr lang="en-US" sz="2400" smtClean="0"/>
              <a:t>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Kim, Tautges, “EBMesh: An Embedded Boundary Meshing Tool”, 19</a:t>
            </a:r>
            <a:r>
              <a:rPr lang="en-US" sz="2400" baseline="30000" smtClean="0"/>
              <a:t>th</a:t>
            </a:r>
            <a:r>
              <a:rPr lang="en-US" sz="2400" smtClean="0"/>
              <a:t> IMR session 4A</a:t>
            </a:r>
          </a:p>
        </p:txBody>
      </p:sp>
      <p:pic>
        <p:nvPicPr>
          <p:cNvPr id="146435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57800" y="4648200"/>
            <a:ext cx="1793875" cy="19812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6436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-816244">
            <a:off x="5334000" y="2478088"/>
            <a:ext cx="3505200" cy="178911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643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10200" y="1371600"/>
            <a:ext cx="1600200" cy="14747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3021FCFD-443B-459B-A500-0084A17CE9DF}" type="slidenum">
              <a:rPr lang="en-US" smtClean="0"/>
              <a:pPr/>
              <a:t>85</a:t>
            </a:fld>
            <a:endParaRPr lang="en-US" smtClean="0"/>
          </a:p>
        </p:txBody>
      </p:sp>
      <p:sp>
        <p:nvSpPr>
          <p:cNvPr id="147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7770813" cy="1052513"/>
          </a:xfrm>
        </p:spPr>
        <p:txBody>
          <a:bodyPr lIns="0" tIns="0" rIns="0" bIns="0"/>
          <a:lstStyle/>
          <a:p>
            <a:pPr defTabSz="457200"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mtClean="0"/>
              <a:t>Front Tracking in DOE energy related research</a:t>
            </a:r>
          </a:p>
        </p:txBody>
      </p:sp>
      <p:sp>
        <p:nvSpPr>
          <p:cNvPr id="147459" name="Text Box 3"/>
          <p:cNvSpPr txBox="1">
            <a:spLocks noChangeArrowheads="1"/>
          </p:cNvSpPr>
          <p:nvPr/>
        </p:nvSpPr>
        <p:spPr bwMode="auto">
          <a:xfrm>
            <a:off x="614363" y="4552950"/>
            <a:ext cx="4033837" cy="1390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/>
          <a:lstStyle/>
          <a:p>
            <a:pPr marL="339725" indent="-339725" defTabSz="457200">
              <a:lnSpc>
                <a:spcPct val="101000"/>
              </a:lnSpc>
              <a:spcBef>
                <a:spcPts val="800"/>
              </a:spcBef>
              <a:buClr>
                <a:srgbClr val="000000"/>
              </a:buClr>
              <a:buSzPct val="100000"/>
              <a:buFont typeface="Arial" charset="0"/>
              <a:buChar char="•"/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endParaRPr lang="en-US" sz="280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147460" name="Picture 4" descr="liquid_vapor_whole"/>
          <p:cNvPicPr>
            <a:picLocks noChangeAspect="1" noChangeArrowheads="1"/>
          </p:cNvPicPr>
          <p:nvPr/>
        </p:nvPicPr>
        <p:blipFill>
          <a:blip r:embed="rId3"/>
          <a:srcRect t="15874"/>
          <a:stretch>
            <a:fillRect/>
          </a:stretch>
        </p:blipFill>
        <p:spPr bwMode="auto">
          <a:xfrm>
            <a:off x="762000" y="1524000"/>
            <a:ext cx="3352800" cy="222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461" name="Picture 5" descr="crystal0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3200" y="1524000"/>
            <a:ext cx="1676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462" name="Picture 6" descr="subsurf_vtk_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95800" y="1524000"/>
            <a:ext cx="2133600" cy="195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7463" name="Picture 7" descr="MHD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76800" y="4419600"/>
            <a:ext cx="3048000" cy="184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7464" name="Text Box 8"/>
          <p:cNvSpPr txBox="1">
            <a:spLocks noChangeArrowheads="1"/>
          </p:cNvSpPr>
          <p:nvPr/>
        </p:nvSpPr>
        <p:spPr bwMode="auto">
          <a:xfrm>
            <a:off x="746125" y="3657600"/>
            <a:ext cx="3317875" cy="9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9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/>
              <a:t>Simulation of bio-fuel jet for </a:t>
            </a:r>
          </a:p>
          <a:p>
            <a:pPr>
              <a:lnSpc>
                <a:spcPct val="99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/>
              <a:t>efficient and renewable energy</a:t>
            </a:r>
          </a:p>
          <a:p>
            <a:pPr>
              <a:lnSpc>
                <a:spcPct val="99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/>
              <a:t>Collaborated with ORNL etc</a:t>
            </a:r>
          </a:p>
        </p:txBody>
      </p:sp>
      <p:sp>
        <p:nvSpPr>
          <p:cNvPr id="147465" name="Text Box 9"/>
          <p:cNvSpPr txBox="1">
            <a:spLocks noChangeArrowheads="1"/>
          </p:cNvSpPr>
          <p:nvPr/>
        </p:nvSpPr>
        <p:spPr bwMode="auto">
          <a:xfrm>
            <a:off x="457200" y="4849813"/>
            <a:ext cx="4233863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9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/>
              <a:t>Front Tracking simulation of pellet </a:t>
            </a:r>
          </a:p>
          <a:p>
            <a:pPr>
              <a:lnSpc>
                <a:spcPct val="99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/>
              <a:t>Ablation, we focus on detailed ablation </a:t>
            </a:r>
          </a:p>
          <a:p>
            <a:pPr>
              <a:lnSpc>
                <a:spcPct val="99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/>
              <a:t>physics, ablation rates etc. By Roman</a:t>
            </a:r>
          </a:p>
          <a:p>
            <a:pPr>
              <a:lnSpc>
                <a:spcPct val="99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/>
              <a:t>Samulyak et al at BNL in collaboration</a:t>
            </a:r>
          </a:p>
          <a:p>
            <a:pPr>
              <a:lnSpc>
                <a:spcPct val="99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/>
              <a:t>with General Atomic</a:t>
            </a:r>
          </a:p>
          <a:p>
            <a:pPr>
              <a:lnSpc>
                <a:spcPct val="99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147466" name="Text Box 10"/>
          <p:cNvSpPr txBox="1">
            <a:spLocks noChangeArrowheads="1"/>
          </p:cNvSpPr>
          <p:nvPr/>
        </p:nvSpPr>
        <p:spPr bwMode="auto">
          <a:xfrm>
            <a:off x="4403725" y="3468688"/>
            <a:ext cx="405765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9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 b="1"/>
              <a:t>Study of subsurface solute precipitation</a:t>
            </a:r>
          </a:p>
          <a:p>
            <a:pPr>
              <a:lnSpc>
                <a:spcPct val="99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 b="1"/>
              <a:t>In collaboration with PNNL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4A39DAE-EB6F-45E3-B2C0-C82BC923452A}" type="slidenum">
              <a:rPr lang="en-US" smtClean="0"/>
              <a:pPr/>
              <a:t>86</a:t>
            </a:fld>
            <a:endParaRPr lang="en-US" smtClean="0"/>
          </a:p>
        </p:txBody>
      </p:sp>
      <p:sp>
        <p:nvSpPr>
          <p:cNvPr id="1495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0813" cy="1052513"/>
          </a:xfrm>
        </p:spPr>
        <p:txBody>
          <a:bodyPr lIns="0" tIns="0" rIns="0" bIns="0"/>
          <a:lstStyle/>
          <a:p>
            <a:pPr defTabSz="457200" eaLnBrk="1" hangingPunct="1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GB" smtClean="0"/>
              <a:t>Other Front Tracking applications </a:t>
            </a:r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3988" cy="4025900"/>
          </a:xfrm>
        </p:spPr>
        <p:txBody>
          <a:bodyPr lIns="0" tIns="0" rIns="0" bIns="0"/>
          <a:lstStyle/>
          <a:p>
            <a:pPr marL="339725" indent="-339725" defTabSz="457200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800" smtClean="0"/>
              <a:t>Acceleration driven fluid interface instabilities</a:t>
            </a:r>
          </a:p>
          <a:p>
            <a:pPr marL="339725" indent="-339725" defTabSz="457200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800" smtClean="0"/>
              <a:t>Supernova explosion</a:t>
            </a:r>
          </a:p>
          <a:p>
            <a:pPr marL="339725" indent="-339725" defTabSz="457200" eaLnBrk="1" hangingPunct="1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sz="2800" smtClean="0"/>
              <a:t>Shock-bubble interaction</a:t>
            </a:r>
          </a:p>
        </p:txBody>
      </p:sp>
      <p:pic>
        <p:nvPicPr>
          <p:cNvPr id="149508" name="Picture 4" descr="sn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2133600"/>
            <a:ext cx="3200400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09" name="Text Box 5"/>
          <p:cNvSpPr txBox="1">
            <a:spLocks noChangeArrowheads="1"/>
          </p:cNvSpPr>
          <p:nvPr/>
        </p:nvSpPr>
        <p:spPr bwMode="auto">
          <a:xfrm>
            <a:off x="5257800" y="3810000"/>
            <a:ext cx="2844800" cy="63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9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 b="1"/>
              <a:t>Simulation of supernova </a:t>
            </a:r>
          </a:p>
          <a:p>
            <a:pPr>
              <a:lnSpc>
                <a:spcPct val="99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1800" b="1"/>
              <a:t>Explosion By Tulin Kaman</a:t>
            </a:r>
          </a:p>
        </p:txBody>
      </p:sp>
      <p:pic>
        <p:nvPicPr>
          <p:cNvPr id="149510" name="Picture 6" descr="r40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3276600"/>
            <a:ext cx="160496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9511" name="Picture 7" descr="r40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90800" y="3276600"/>
            <a:ext cx="1597025" cy="250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12" name="Text Box 8"/>
          <p:cNvSpPr txBox="1">
            <a:spLocks noChangeArrowheads="1"/>
          </p:cNvSpPr>
          <p:nvPr/>
        </p:nvSpPr>
        <p:spPr bwMode="auto">
          <a:xfrm>
            <a:off x="1066800" y="5867400"/>
            <a:ext cx="29718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9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b="1"/>
              <a:t>Rayleigh-Taylor</a:t>
            </a:r>
            <a:r>
              <a:rPr lang="en-US" sz="2000" b="1">
                <a:solidFill>
                  <a:schemeClr val="bg1"/>
                </a:solidFill>
              </a:rPr>
              <a:t> </a:t>
            </a:r>
            <a:r>
              <a:rPr lang="en-US" sz="2000" b="1"/>
              <a:t>Mixing</a:t>
            </a:r>
          </a:p>
        </p:txBody>
      </p:sp>
      <p:pic>
        <p:nvPicPr>
          <p:cNvPr id="149513" name="Picture 9" descr="3d"/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48200" y="4419600"/>
            <a:ext cx="2514600" cy="225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14" name="Text Box 10"/>
          <p:cNvSpPr txBox="1">
            <a:spLocks noChangeArrowheads="1"/>
          </p:cNvSpPr>
          <p:nvPr/>
        </p:nvSpPr>
        <p:spPr bwMode="auto">
          <a:xfrm>
            <a:off x="7391400" y="5181600"/>
            <a:ext cx="1366838" cy="996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lnSpc>
                <a:spcPct val="99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b="1"/>
              <a:t>Simulation</a:t>
            </a:r>
          </a:p>
          <a:p>
            <a:pPr>
              <a:lnSpc>
                <a:spcPct val="99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b="1"/>
              <a:t>Of cell </a:t>
            </a:r>
          </a:p>
          <a:p>
            <a:pPr>
              <a:lnSpc>
                <a:spcPct val="99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</a:pPr>
            <a:r>
              <a:rPr lang="en-US" sz="2000" b="1"/>
              <a:t>motion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29600" cy="990600"/>
          </a:xfrm>
        </p:spPr>
        <p:txBody>
          <a:bodyPr/>
          <a:lstStyle/>
          <a:p>
            <a:pPr eaLnBrk="1" hangingPunct="1"/>
            <a:r>
              <a:rPr lang="en-US" smtClean="0"/>
              <a:t>Geometry &amp; Mesh for Ice Sheet Modeling</a:t>
            </a:r>
          </a:p>
        </p:txBody>
      </p:sp>
      <p:sp>
        <p:nvSpPr>
          <p:cNvPr id="151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447800"/>
            <a:ext cx="8153400" cy="4648200"/>
          </a:xfrm>
        </p:spPr>
        <p:txBody>
          <a:bodyPr/>
          <a:lstStyle/>
          <a:p>
            <a:pPr eaLnBrk="1" hangingPunct="1"/>
            <a:r>
              <a:rPr lang="en-US" sz="1800" smtClean="0"/>
              <a:t>Ice sheet bed location derived from remote sensing data represented as point set, elevations</a:t>
            </a:r>
          </a:p>
          <a:p>
            <a:pPr eaLnBrk="1" hangingPunct="1"/>
            <a:r>
              <a:rPr lang="en-US" sz="1800" smtClean="0"/>
              <a:t>Need:</a:t>
            </a:r>
          </a:p>
          <a:p>
            <a:pPr lvl="1" eaLnBrk="1" hangingPunct="1"/>
            <a:r>
              <a:rPr lang="en-US" sz="1600" smtClean="0"/>
              <a:t>All-quad, all-hex mesh for ice sheet bed/ice sheet</a:t>
            </a:r>
          </a:p>
          <a:p>
            <a:pPr lvl="1" eaLnBrk="1" hangingPunct="1"/>
            <a:r>
              <a:rPr lang="en-US" sz="1600" smtClean="0"/>
              <a:t>Smooth normal field, for slip boundary condition modeling</a:t>
            </a:r>
          </a:p>
          <a:p>
            <a:pPr eaLnBrk="1" hangingPunct="1"/>
            <a:r>
              <a:rPr lang="en-US" sz="1800" smtClean="0"/>
              <a:t>Ice sheet geometry, mesh capability assembled from combination of ITAPS and non-ITAPS tools</a:t>
            </a:r>
          </a:p>
        </p:txBody>
      </p:sp>
      <p:pic>
        <p:nvPicPr>
          <p:cNvPr id="151555" name="Picture 4" descr="ice-mesh-1k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0" y="3810000"/>
            <a:ext cx="2895600" cy="195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556" name="Picture 5" descr="ice-whole-decimate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3886200"/>
            <a:ext cx="2895600" cy="186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557" name="Picture 6"/>
          <p:cNvPicPr>
            <a:picLocks noChangeAspect="1" noChangeArrowheads="1"/>
          </p:cNvPicPr>
          <p:nvPr/>
        </p:nvPicPr>
        <p:blipFill>
          <a:blip r:embed="rId4"/>
          <a:srcRect t="19368" b="12845"/>
          <a:stretch>
            <a:fillRect/>
          </a:stretch>
        </p:blipFill>
        <p:spPr bwMode="auto">
          <a:xfrm>
            <a:off x="152400" y="4094163"/>
            <a:ext cx="2697163" cy="1828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51558" name="Picture 7"/>
          <p:cNvPicPr>
            <a:picLocks noChangeAspect="1" noChangeArrowheads="1"/>
          </p:cNvPicPr>
          <p:nvPr/>
        </p:nvPicPr>
        <p:blipFill>
          <a:blip r:embed="rId5"/>
          <a:srcRect t="15469"/>
          <a:stretch>
            <a:fillRect/>
          </a:stretch>
        </p:blipFill>
        <p:spPr bwMode="auto">
          <a:xfrm>
            <a:off x="4419600" y="4800600"/>
            <a:ext cx="1371600" cy="11398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51559" name="Picture 8"/>
          <p:cNvPicPr>
            <a:picLocks noChangeAspect="1" noChangeArrowheads="1"/>
          </p:cNvPicPr>
          <p:nvPr/>
        </p:nvPicPr>
        <p:blipFill>
          <a:blip r:embed="rId6"/>
          <a:srcRect t="12418"/>
          <a:stretch>
            <a:fillRect/>
          </a:stretch>
        </p:blipFill>
        <p:spPr bwMode="auto">
          <a:xfrm>
            <a:off x="7696200" y="4787900"/>
            <a:ext cx="1328738" cy="11176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1560" name="Text Box 9"/>
          <p:cNvSpPr txBox="1">
            <a:spLocks noChangeArrowheads="1"/>
          </p:cNvSpPr>
          <p:nvPr/>
        </p:nvSpPr>
        <p:spPr bwMode="auto">
          <a:xfrm>
            <a:off x="307975" y="5969000"/>
            <a:ext cx="237331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/>
              <a:t>Original (Triangle/MOAB): 5M tri</a:t>
            </a:r>
          </a:p>
        </p:txBody>
      </p:sp>
      <p:sp>
        <p:nvSpPr>
          <p:cNvPr id="151561" name="Text Box 10"/>
          <p:cNvSpPr txBox="1">
            <a:spLocks noChangeArrowheads="1"/>
          </p:cNvSpPr>
          <p:nvPr/>
        </p:nvSpPr>
        <p:spPr bwMode="auto">
          <a:xfrm>
            <a:off x="2898775" y="5943600"/>
            <a:ext cx="23590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/>
              <a:t>Decimated (Qslim/MOAB): 20k tri</a:t>
            </a:r>
          </a:p>
        </p:txBody>
      </p:sp>
      <p:sp>
        <p:nvSpPr>
          <p:cNvPr id="151562" name="Text Box 11"/>
          <p:cNvSpPr txBox="1">
            <a:spLocks noChangeArrowheads="1"/>
          </p:cNvSpPr>
          <p:nvPr/>
        </p:nvSpPr>
        <p:spPr bwMode="auto">
          <a:xfrm>
            <a:off x="5715000" y="5943600"/>
            <a:ext cx="29146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/>
              <a:t>1km quad mesh (CAMAL/MeshKit/MOAB)</a:t>
            </a:r>
          </a:p>
        </p:txBody>
      </p:sp>
      <p:sp>
        <p:nvSpPr>
          <p:cNvPr id="151563" name="Text Box 12"/>
          <p:cNvSpPr txBox="1">
            <a:spLocks noChangeArrowheads="1"/>
          </p:cNvSpPr>
          <p:nvPr/>
        </p:nvSpPr>
        <p:spPr bwMode="auto">
          <a:xfrm>
            <a:off x="514350" y="3810000"/>
            <a:ext cx="2152650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1" i="1"/>
              <a:t>Jakobshavn glacier, Greenland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Conclusion</a:t>
            </a:r>
          </a:p>
        </p:txBody>
      </p:sp>
      <p:sp>
        <p:nvSpPr>
          <p:cNvPr id="152578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152579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</p:spPr>
        <p:txBody>
          <a:bodyPr/>
          <a:lstStyle/>
          <a:p>
            <a:fld id="{D4B05C66-6622-4027-A4F7-00A1C08D3883}" type="slidenum">
              <a:rPr lang="en-US" smtClean="0"/>
              <a:pPr/>
              <a:t>88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884687D-9466-4B5A-8202-0DE387BEBAD8}" type="slidenum">
              <a:rPr lang="en-US" smtClean="0"/>
              <a:pPr/>
              <a:t>89</a:t>
            </a:fld>
            <a:endParaRPr lang="en-US" smtClean="0"/>
          </a:p>
        </p:txBody>
      </p:sp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What you learned today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8077200" cy="4114800"/>
          </a:xfrm>
        </p:spPr>
        <p:txBody>
          <a:bodyPr/>
          <a:lstStyle/>
          <a:p>
            <a:pPr eaLnBrk="1" hangingPunct="1"/>
            <a:r>
              <a:rPr lang="en-US" smtClean="0"/>
              <a:t>Mesh management in distributed memory simulations requires a richer data model to represent parallelism.</a:t>
            </a:r>
          </a:p>
          <a:p>
            <a:pPr eaLnBrk="1" hangingPunct="1"/>
            <a:r>
              <a:rPr lang="en-US" smtClean="0"/>
              <a:t>A broad range of component-based parallel mesh technologies are available for use in applications and research.</a:t>
            </a:r>
          </a:p>
          <a:p>
            <a:pPr eaLnBrk="1" hangingPunct="1"/>
            <a:r>
              <a:rPr lang="en-US" smtClean="0"/>
              <a:t>The ITAPS interfaces provide an avenue to leverage these technologies with incremental adoption.</a:t>
            </a:r>
          </a:p>
          <a:p>
            <a:pPr eaLnBrk="1" hangingPunct="1"/>
            <a:endParaRPr lang="en-US" smtClean="0"/>
          </a:p>
          <a:p>
            <a:pPr eaLnBrk="1" hangingPunct="1"/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FB7FF7F-902B-40DB-B1BC-2C2C1C5D4375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65100" y="1371600"/>
            <a:ext cx="8978900" cy="5181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Typically, meshes are distributed over independent memories.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A mesh partition groups mesh entities into subsets called parts.</a:t>
            </a:r>
            <a:endParaRPr lang="en-US" sz="3000" smtClean="0"/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Applications using a partitioned mesh need…</a:t>
            </a:r>
            <a:endParaRPr lang="en-US" sz="3000" smtClean="0"/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Communication links between “shared” </a:t>
            </a:r>
            <a:br>
              <a:rPr lang="en-US" sz="2400" smtClean="0"/>
            </a:br>
            <a:r>
              <a:rPr lang="en-US" sz="2400" smtClean="0"/>
              <a:t>mesh entities on neighboring parts.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Ability to move mesh entities between </a:t>
            </a:r>
            <a:br>
              <a:rPr lang="en-US" sz="2400" smtClean="0"/>
            </a:br>
            <a:r>
              <a:rPr lang="en-US" sz="2400" smtClean="0"/>
              <a:t>parts (while maintaining links).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Algorithms to maintain load balance of </a:t>
            </a:r>
            <a:br>
              <a:rPr lang="en-US" sz="2400" smtClean="0"/>
            </a:br>
            <a:r>
              <a:rPr lang="en-US" sz="2400" smtClean="0"/>
              <a:t>parts while minimizing communications.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Communication between processors </a:t>
            </a:r>
            <a:br>
              <a:rPr lang="en-US" sz="2400" smtClean="0"/>
            </a:br>
            <a:r>
              <a:rPr lang="en-US" sz="2400" smtClean="0"/>
              <a:t>of data associated with mesh entities.</a:t>
            </a:r>
          </a:p>
          <a:p>
            <a:pPr eaLnBrk="1" hangingPunct="1">
              <a:lnSpc>
                <a:spcPct val="90000"/>
              </a:lnSpc>
            </a:pPr>
            <a:endParaRPr lang="en-US" sz="3000" smtClean="0"/>
          </a:p>
          <a:p>
            <a:pPr lvl="1" eaLnBrk="1" hangingPunct="1">
              <a:lnSpc>
                <a:spcPct val="90000"/>
              </a:lnSpc>
            </a:pPr>
            <a:endParaRPr lang="en-US" sz="2400" smtClean="0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>
          <a:xfrm>
            <a:off x="381000" y="128588"/>
            <a:ext cx="7010400" cy="1143000"/>
          </a:xfrm>
        </p:spPr>
        <p:txBody>
          <a:bodyPr/>
          <a:lstStyle/>
          <a:p>
            <a:pPr eaLnBrk="1" hangingPunct="1"/>
            <a:r>
              <a:rPr lang="en-US" smtClean="0"/>
              <a:t>Unstructured Meshes on Parallel Computers</a:t>
            </a:r>
          </a:p>
        </p:txBody>
      </p:sp>
      <p:sp>
        <p:nvSpPr>
          <p:cNvPr id="21508" name="Line 5"/>
          <p:cNvSpPr>
            <a:spLocks noChangeShapeType="1"/>
          </p:cNvSpPr>
          <p:nvPr/>
        </p:nvSpPr>
        <p:spPr bwMode="auto">
          <a:xfrm flipH="1">
            <a:off x="7794625" y="4330700"/>
            <a:ext cx="0" cy="765175"/>
          </a:xfrm>
          <a:prstGeom prst="line">
            <a:avLst/>
          </a:prstGeom>
          <a:noFill/>
          <a:ln w="19050">
            <a:solidFill>
              <a:srgbClr val="FF33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09" name="Line 6"/>
          <p:cNvSpPr>
            <a:spLocks noChangeShapeType="1"/>
          </p:cNvSpPr>
          <p:nvPr/>
        </p:nvSpPr>
        <p:spPr bwMode="auto">
          <a:xfrm flipV="1">
            <a:off x="7138988" y="4478338"/>
            <a:ext cx="117475" cy="3413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0" name="Line 7"/>
          <p:cNvSpPr>
            <a:spLocks noChangeShapeType="1"/>
          </p:cNvSpPr>
          <p:nvPr/>
        </p:nvSpPr>
        <p:spPr bwMode="auto">
          <a:xfrm flipV="1">
            <a:off x="7256463" y="4416425"/>
            <a:ext cx="301625" cy="619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1" name="Line 8"/>
          <p:cNvSpPr>
            <a:spLocks noChangeShapeType="1"/>
          </p:cNvSpPr>
          <p:nvPr/>
        </p:nvSpPr>
        <p:spPr bwMode="auto">
          <a:xfrm>
            <a:off x="7548563" y="4425950"/>
            <a:ext cx="0" cy="276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2" name="Line 9"/>
          <p:cNvSpPr>
            <a:spLocks noChangeShapeType="1"/>
          </p:cNvSpPr>
          <p:nvPr/>
        </p:nvSpPr>
        <p:spPr bwMode="auto">
          <a:xfrm flipH="1">
            <a:off x="6965950" y="5000625"/>
            <a:ext cx="455613" cy="5095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3" name="Line 10"/>
          <p:cNvSpPr>
            <a:spLocks noChangeShapeType="1"/>
          </p:cNvSpPr>
          <p:nvPr/>
        </p:nvSpPr>
        <p:spPr bwMode="auto">
          <a:xfrm>
            <a:off x="8013700" y="5383213"/>
            <a:ext cx="461963" cy="5207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4" name="Line 11"/>
          <p:cNvSpPr>
            <a:spLocks noChangeShapeType="1"/>
          </p:cNvSpPr>
          <p:nvPr/>
        </p:nvSpPr>
        <p:spPr bwMode="auto">
          <a:xfrm>
            <a:off x="8682038" y="4946650"/>
            <a:ext cx="319087" cy="117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5" name="Line 12"/>
          <p:cNvSpPr>
            <a:spLocks noChangeShapeType="1"/>
          </p:cNvSpPr>
          <p:nvPr/>
        </p:nvSpPr>
        <p:spPr bwMode="auto">
          <a:xfrm flipH="1">
            <a:off x="8755063" y="5059363"/>
            <a:ext cx="236537" cy="2651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6" name="Line 13"/>
          <p:cNvSpPr>
            <a:spLocks noChangeShapeType="1"/>
          </p:cNvSpPr>
          <p:nvPr/>
        </p:nvSpPr>
        <p:spPr bwMode="auto">
          <a:xfrm>
            <a:off x="8755063" y="5319713"/>
            <a:ext cx="200025" cy="95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7" name="Line 14"/>
          <p:cNvSpPr>
            <a:spLocks noChangeShapeType="1"/>
          </p:cNvSpPr>
          <p:nvPr/>
        </p:nvSpPr>
        <p:spPr bwMode="auto">
          <a:xfrm flipH="1">
            <a:off x="8691563" y="5408613"/>
            <a:ext cx="273050" cy="2349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8" name="Line 15"/>
          <p:cNvSpPr>
            <a:spLocks noChangeShapeType="1"/>
          </p:cNvSpPr>
          <p:nvPr/>
        </p:nvSpPr>
        <p:spPr bwMode="auto">
          <a:xfrm>
            <a:off x="8067675" y="5175250"/>
            <a:ext cx="746125" cy="862013"/>
          </a:xfrm>
          <a:prstGeom prst="line">
            <a:avLst/>
          </a:prstGeom>
          <a:noFill/>
          <a:ln w="2857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19" name="Line 16"/>
          <p:cNvSpPr>
            <a:spLocks noChangeShapeType="1"/>
          </p:cNvSpPr>
          <p:nvPr/>
        </p:nvSpPr>
        <p:spPr bwMode="auto">
          <a:xfrm flipH="1">
            <a:off x="7092950" y="5175250"/>
            <a:ext cx="846138" cy="977900"/>
          </a:xfrm>
          <a:prstGeom prst="line">
            <a:avLst/>
          </a:prstGeom>
          <a:noFill/>
          <a:ln w="2857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0" name="Line 17"/>
          <p:cNvSpPr>
            <a:spLocks noChangeShapeType="1"/>
          </p:cNvSpPr>
          <p:nvPr/>
        </p:nvSpPr>
        <p:spPr bwMode="auto">
          <a:xfrm>
            <a:off x="8226425" y="4564063"/>
            <a:ext cx="228600" cy="127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1" name="Line 18"/>
          <p:cNvSpPr>
            <a:spLocks noChangeShapeType="1"/>
          </p:cNvSpPr>
          <p:nvPr/>
        </p:nvSpPr>
        <p:spPr bwMode="auto">
          <a:xfrm>
            <a:off x="8008938" y="4122738"/>
            <a:ext cx="0" cy="782637"/>
          </a:xfrm>
          <a:prstGeom prst="line">
            <a:avLst/>
          </a:prstGeom>
          <a:noFill/>
          <a:ln w="28575">
            <a:solidFill>
              <a:schemeClr val="tx1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2" name="Line 19"/>
          <p:cNvSpPr>
            <a:spLocks noChangeShapeType="1"/>
          </p:cNvSpPr>
          <p:nvPr/>
        </p:nvSpPr>
        <p:spPr bwMode="auto">
          <a:xfrm flipH="1" flipV="1">
            <a:off x="6965950" y="5494338"/>
            <a:ext cx="109538" cy="4064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3" name="Line 20"/>
          <p:cNvSpPr>
            <a:spLocks noChangeShapeType="1"/>
          </p:cNvSpPr>
          <p:nvPr/>
        </p:nvSpPr>
        <p:spPr bwMode="auto">
          <a:xfrm flipH="1" flipV="1">
            <a:off x="6904038" y="5087938"/>
            <a:ext cx="61912" cy="415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4" name="Line 21"/>
          <p:cNvSpPr>
            <a:spLocks noChangeShapeType="1"/>
          </p:cNvSpPr>
          <p:nvPr/>
        </p:nvSpPr>
        <p:spPr bwMode="auto">
          <a:xfrm flipH="1">
            <a:off x="6897688" y="4816475"/>
            <a:ext cx="238125" cy="271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5" name="Line 22"/>
          <p:cNvSpPr>
            <a:spLocks noChangeShapeType="1"/>
          </p:cNvSpPr>
          <p:nvPr/>
        </p:nvSpPr>
        <p:spPr bwMode="auto">
          <a:xfrm flipV="1">
            <a:off x="7548563" y="4330700"/>
            <a:ext cx="246062" cy="95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6" name="Line 23"/>
          <p:cNvSpPr>
            <a:spLocks noChangeShapeType="1"/>
          </p:cNvSpPr>
          <p:nvPr/>
        </p:nvSpPr>
        <p:spPr bwMode="auto">
          <a:xfrm flipH="1">
            <a:off x="7065963" y="5091113"/>
            <a:ext cx="723900" cy="806450"/>
          </a:xfrm>
          <a:prstGeom prst="line">
            <a:avLst/>
          </a:prstGeom>
          <a:noFill/>
          <a:ln w="1905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7" name="Line 24"/>
          <p:cNvSpPr>
            <a:spLocks noChangeShapeType="1"/>
          </p:cNvSpPr>
          <p:nvPr/>
        </p:nvSpPr>
        <p:spPr bwMode="auto">
          <a:xfrm flipH="1">
            <a:off x="7412038" y="4702175"/>
            <a:ext cx="131762" cy="3095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8" name="Line 25"/>
          <p:cNvSpPr>
            <a:spLocks noChangeShapeType="1"/>
          </p:cNvSpPr>
          <p:nvPr/>
        </p:nvSpPr>
        <p:spPr bwMode="auto">
          <a:xfrm>
            <a:off x="7553325" y="4421188"/>
            <a:ext cx="250825" cy="1539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29" name="Line 26"/>
          <p:cNvSpPr>
            <a:spLocks noChangeShapeType="1"/>
          </p:cNvSpPr>
          <p:nvPr/>
        </p:nvSpPr>
        <p:spPr bwMode="auto">
          <a:xfrm flipH="1">
            <a:off x="7539038" y="4584700"/>
            <a:ext cx="255587" cy="117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0" name="Line 27"/>
          <p:cNvSpPr>
            <a:spLocks noChangeShapeType="1"/>
          </p:cNvSpPr>
          <p:nvPr/>
        </p:nvSpPr>
        <p:spPr bwMode="auto">
          <a:xfrm flipH="1">
            <a:off x="7416800" y="4833938"/>
            <a:ext cx="373063" cy="1666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1" name="Line 28"/>
          <p:cNvSpPr>
            <a:spLocks noChangeShapeType="1"/>
          </p:cNvSpPr>
          <p:nvPr/>
        </p:nvSpPr>
        <p:spPr bwMode="auto">
          <a:xfrm>
            <a:off x="7424738" y="5000625"/>
            <a:ext cx="365125" cy="95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2" name="Line 29"/>
          <p:cNvSpPr>
            <a:spLocks noChangeShapeType="1"/>
          </p:cNvSpPr>
          <p:nvPr/>
        </p:nvSpPr>
        <p:spPr bwMode="auto">
          <a:xfrm flipH="1" flipV="1">
            <a:off x="7424738" y="4994275"/>
            <a:ext cx="147637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3" name="Line 30"/>
          <p:cNvSpPr>
            <a:spLocks noChangeShapeType="1"/>
          </p:cNvSpPr>
          <p:nvPr/>
        </p:nvSpPr>
        <p:spPr bwMode="auto">
          <a:xfrm flipH="1" flipV="1">
            <a:off x="6970713" y="5505450"/>
            <a:ext cx="350837" cy="1047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4" name="Line 31"/>
          <p:cNvSpPr>
            <a:spLocks noChangeShapeType="1"/>
          </p:cNvSpPr>
          <p:nvPr/>
        </p:nvSpPr>
        <p:spPr bwMode="auto">
          <a:xfrm>
            <a:off x="7188200" y="5260975"/>
            <a:ext cx="384175" cy="746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5" name="Line 32"/>
          <p:cNvSpPr>
            <a:spLocks noChangeShapeType="1"/>
          </p:cNvSpPr>
          <p:nvPr/>
        </p:nvSpPr>
        <p:spPr bwMode="auto">
          <a:xfrm>
            <a:off x="7188200" y="5260975"/>
            <a:ext cx="136525" cy="3619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6" name="Line 33"/>
          <p:cNvSpPr>
            <a:spLocks noChangeShapeType="1"/>
          </p:cNvSpPr>
          <p:nvPr/>
        </p:nvSpPr>
        <p:spPr bwMode="auto">
          <a:xfrm>
            <a:off x="7539038" y="4697413"/>
            <a:ext cx="260350" cy="133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7" name="Line 34"/>
          <p:cNvSpPr>
            <a:spLocks noChangeShapeType="1"/>
          </p:cNvSpPr>
          <p:nvPr/>
        </p:nvSpPr>
        <p:spPr bwMode="auto">
          <a:xfrm>
            <a:off x="7256463" y="4489450"/>
            <a:ext cx="296862" cy="2174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8" name="Line 35"/>
          <p:cNvSpPr>
            <a:spLocks noChangeShapeType="1"/>
          </p:cNvSpPr>
          <p:nvPr/>
        </p:nvSpPr>
        <p:spPr bwMode="auto">
          <a:xfrm flipV="1">
            <a:off x="7143750" y="4697413"/>
            <a:ext cx="400050" cy="1222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39" name="Line 36"/>
          <p:cNvSpPr>
            <a:spLocks noChangeShapeType="1"/>
          </p:cNvSpPr>
          <p:nvPr/>
        </p:nvSpPr>
        <p:spPr bwMode="auto">
          <a:xfrm>
            <a:off x="7143750" y="4813300"/>
            <a:ext cx="290513" cy="1873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40" name="Line 37"/>
          <p:cNvSpPr>
            <a:spLocks noChangeShapeType="1"/>
          </p:cNvSpPr>
          <p:nvPr/>
        </p:nvSpPr>
        <p:spPr bwMode="auto">
          <a:xfrm>
            <a:off x="6902450" y="5080000"/>
            <a:ext cx="290513" cy="180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41" name="Line 38"/>
          <p:cNvSpPr>
            <a:spLocks noChangeShapeType="1"/>
          </p:cNvSpPr>
          <p:nvPr/>
        </p:nvSpPr>
        <p:spPr bwMode="auto">
          <a:xfrm>
            <a:off x="7143750" y="4808538"/>
            <a:ext cx="49213" cy="4635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42" name="Line 39"/>
          <p:cNvSpPr>
            <a:spLocks noChangeShapeType="1"/>
          </p:cNvSpPr>
          <p:nvPr/>
        </p:nvSpPr>
        <p:spPr bwMode="auto">
          <a:xfrm flipH="1">
            <a:off x="7948613" y="5897563"/>
            <a:ext cx="523875" cy="5635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43" name="Line 40"/>
          <p:cNvSpPr>
            <a:spLocks noChangeShapeType="1"/>
          </p:cNvSpPr>
          <p:nvPr/>
        </p:nvSpPr>
        <p:spPr bwMode="auto">
          <a:xfrm flipV="1">
            <a:off x="7913688" y="5616575"/>
            <a:ext cx="304800" cy="409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44" name="Line 41"/>
          <p:cNvSpPr>
            <a:spLocks noChangeShapeType="1"/>
          </p:cNvSpPr>
          <p:nvPr/>
        </p:nvSpPr>
        <p:spPr bwMode="auto">
          <a:xfrm flipH="1" flipV="1">
            <a:off x="7302500" y="6164263"/>
            <a:ext cx="641350" cy="30321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45" name="Line 42"/>
          <p:cNvSpPr>
            <a:spLocks noChangeShapeType="1"/>
          </p:cNvSpPr>
          <p:nvPr/>
        </p:nvSpPr>
        <p:spPr bwMode="auto">
          <a:xfrm>
            <a:off x="7553325" y="5897563"/>
            <a:ext cx="68263" cy="4206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46" name="Line 43"/>
          <p:cNvSpPr>
            <a:spLocks noChangeShapeType="1"/>
          </p:cNvSpPr>
          <p:nvPr/>
        </p:nvSpPr>
        <p:spPr bwMode="auto">
          <a:xfrm flipV="1">
            <a:off x="7302500" y="5376863"/>
            <a:ext cx="706438" cy="787400"/>
          </a:xfrm>
          <a:prstGeom prst="line">
            <a:avLst/>
          </a:prstGeom>
          <a:noFill/>
          <a:ln w="19050">
            <a:solidFill>
              <a:srgbClr val="0066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47" name="Line 44"/>
          <p:cNvSpPr>
            <a:spLocks noChangeShapeType="1"/>
          </p:cNvSpPr>
          <p:nvPr/>
        </p:nvSpPr>
        <p:spPr bwMode="auto">
          <a:xfrm flipV="1">
            <a:off x="7772400" y="5616575"/>
            <a:ext cx="446088" cy="111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48" name="Line 45"/>
          <p:cNvSpPr>
            <a:spLocks noChangeShapeType="1"/>
          </p:cNvSpPr>
          <p:nvPr/>
        </p:nvSpPr>
        <p:spPr bwMode="auto">
          <a:xfrm flipV="1">
            <a:off x="7616825" y="6026150"/>
            <a:ext cx="301625" cy="2873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49" name="Line 46"/>
          <p:cNvSpPr>
            <a:spLocks noChangeShapeType="1"/>
          </p:cNvSpPr>
          <p:nvPr/>
        </p:nvSpPr>
        <p:spPr bwMode="auto">
          <a:xfrm flipH="1" flipV="1">
            <a:off x="7548563" y="5892800"/>
            <a:ext cx="373062" cy="144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50" name="Line 47"/>
          <p:cNvSpPr>
            <a:spLocks noChangeShapeType="1"/>
          </p:cNvSpPr>
          <p:nvPr/>
        </p:nvSpPr>
        <p:spPr bwMode="auto">
          <a:xfrm>
            <a:off x="8231188" y="4319588"/>
            <a:ext cx="0" cy="781050"/>
          </a:xfrm>
          <a:prstGeom prst="line">
            <a:avLst/>
          </a:prstGeom>
          <a:noFill/>
          <a:ln w="19050">
            <a:solidFill>
              <a:srgbClr val="FF33CC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51" name="Line 48"/>
          <p:cNvSpPr>
            <a:spLocks noChangeShapeType="1"/>
          </p:cNvSpPr>
          <p:nvPr/>
        </p:nvSpPr>
        <p:spPr bwMode="auto">
          <a:xfrm>
            <a:off x="8226425" y="5100638"/>
            <a:ext cx="465138" cy="533400"/>
          </a:xfrm>
          <a:prstGeom prst="line">
            <a:avLst/>
          </a:prstGeom>
          <a:noFill/>
          <a:ln w="19050">
            <a:solidFill>
              <a:srgbClr val="33CC33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52" name="Line 49"/>
          <p:cNvSpPr>
            <a:spLocks noChangeShapeType="1"/>
          </p:cNvSpPr>
          <p:nvPr/>
        </p:nvSpPr>
        <p:spPr bwMode="auto">
          <a:xfrm>
            <a:off x="8226425" y="4330700"/>
            <a:ext cx="492125" cy="260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53" name="Line 50"/>
          <p:cNvSpPr>
            <a:spLocks noChangeShapeType="1"/>
          </p:cNvSpPr>
          <p:nvPr/>
        </p:nvSpPr>
        <p:spPr bwMode="auto">
          <a:xfrm flipV="1">
            <a:off x="8235950" y="4691063"/>
            <a:ext cx="228600" cy="1428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54" name="Line 51"/>
          <p:cNvSpPr>
            <a:spLocks noChangeShapeType="1"/>
          </p:cNvSpPr>
          <p:nvPr/>
        </p:nvSpPr>
        <p:spPr bwMode="auto">
          <a:xfrm flipH="1">
            <a:off x="8226425" y="4464050"/>
            <a:ext cx="242888" cy="106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55" name="Line 52"/>
          <p:cNvSpPr>
            <a:spLocks noChangeShapeType="1"/>
          </p:cNvSpPr>
          <p:nvPr/>
        </p:nvSpPr>
        <p:spPr bwMode="auto">
          <a:xfrm>
            <a:off x="8231188" y="4845050"/>
            <a:ext cx="238125" cy="952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56" name="Line 53"/>
          <p:cNvSpPr>
            <a:spLocks noChangeShapeType="1"/>
          </p:cNvSpPr>
          <p:nvPr/>
        </p:nvSpPr>
        <p:spPr bwMode="auto">
          <a:xfrm flipH="1">
            <a:off x="8235950" y="4946650"/>
            <a:ext cx="233363" cy="15398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57" name="Line 54"/>
          <p:cNvSpPr>
            <a:spLocks noChangeShapeType="1"/>
          </p:cNvSpPr>
          <p:nvPr/>
        </p:nvSpPr>
        <p:spPr bwMode="auto">
          <a:xfrm>
            <a:off x="8464550" y="4451350"/>
            <a:ext cx="0" cy="5064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58" name="Line 55"/>
          <p:cNvSpPr>
            <a:spLocks noChangeShapeType="1"/>
          </p:cNvSpPr>
          <p:nvPr/>
        </p:nvSpPr>
        <p:spPr bwMode="auto">
          <a:xfrm flipV="1">
            <a:off x="8445500" y="4940300"/>
            <a:ext cx="19050" cy="4159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59" name="Line 56"/>
          <p:cNvSpPr>
            <a:spLocks noChangeShapeType="1"/>
          </p:cNvSpPr>
          <p:nvPr/>
        </p:nvSpPr>
        <p:spPr bwMode="auto">
          <a:xfrm flipH="1">
            <a:off x="8682038" y="4584700"/>
            <a:ext cx="31750" cy="3730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60" name="Line 57"/>
          <p:cNvSpPr>
            <a:spLocks noChangeShapeType="1"/>
          </p:cNvSpPr>
          <p:nvPr/>
        </p:nvSpPr>
        <p:spPr bwMode="auto">
          <a:xfrm flipV="1">
            <a:off x="8435975" y="5319713"/>
            <a:ext cx="323850" cy="301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61" name="Line 58"/>
          <p:cNvSpPr>
            <a:spLocks noChangeShapeType="1"/>
          </p:cNvSpPr>
          <p:nvPr/>
        </p:nvSpPr>
        <p:spPr bwMode="auto">
          <a:xfrm flipH="1">
            <a:off x="8696325" y="5324475"/>
            <a:ext cx="63500" cy="3127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62" name="Line 59"/>
          <p:cNvSpPr>
            <a:spLocks noChangeShapeType="1"/>
          </p:cNvSpPr>
          <p:nvPr/>
        </p:nvSpPr>
        <p:spPr bwMode="auto">
          <a:xfrm>
            <a:off x="8455025" y="4937125"/>
            <a:ext cx="300038" cy="387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63" name="Line 60"/>
          <p:cNvSpPr>
            <a:spLocks noChangeShapeType="1"/>
          </p:cNvSpPr>
          <p:nvPr/>
        </p:nvSpPr>
        <p:spPr bwMode="auto">
          <a:xfrm>
            <a:off x="8459788" y="4946650"/>
            <a:ext cx="21748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64" name="Line 61"/>
          <p:cNvSpPr>
            <a:spLocks noChangeShapeType="1"/>
          </p:cNvSpPr>
          <p:nvPr/>
        </p:nvSpPr>
        <p:spPr bwMode="auto">
          <a:xfrm>
            <a:off x="8682038" y="4946650"/>
            <a:ext cx="77787" cy="377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65" name="Line 62"/>
          <p:cNvSpPr>
            <a:spLocks noChangeShapeType="1"/>
          </p:cNvSpPr>
          <p:nvPr/>
        </p:nvSpPr>
        <p:spPr bwMode="auto">
          <a:xfrm flipH="1" flipV="1">
            <a:off x="8455025" y="4697413"/>
            <a:ext cx="231775" cy="2492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66" name="Line 63"/>
          <p:cNvSpPr>
            <a:spLocks noChangeShapeType="1"/>
          </p:cNvSpPr>
          <p:nvPr/>
        </p:nvSpPr>
        <p:spPr bwMode="auto">
          <a:xfrm flipV="1">
            <a:off x="8450263" y="4595813"/>
            <a:ext cx="258762" cy="101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67" name="Line 64"/>
          <p:cNvSpPr>
            <a:spLocks noChangeShapeType="1"/>
          </p:cNvSpPr>
          <p:nvPr/>
        </p:nvSpPr>
        <p:spPr bwMode="auto">
          <a:xfrm>
            <a:off x="7913688" y="6030913"/>
            <a:ext cx="25400" cy="4270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68" name="Line 65"/>
          <p:cNvSpPr>
            <a:spLocks noChangeShapeType="1"/>
          </p:cNvSpPr>
          <p:nvPr/>
        </p:nvSpPr>
        <p:spPr bwMode="auto">
          <a:xfrm>
            <a:off x="7913688" y="6042025"/>
            <a:ext cx="317500" cy="111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69" name="Line 66"/>
          <p:cNvSpPr>
            <a:spLocks noChangeShapeType="1"/>
          </p:cNvSpPr>
          <p:nvPr/>
        </p:nvSpPr>
        <p:spPr bwMode="auto">
          <a:xfrm>
            <a:off x="8213725" y="5627688"/>
            <a:ext cx="17463" cy="5365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70" name="Line 67"/>
          <p:cNvSpPr>
            <a:spLocks noChangeShapeType="1"/>
          </p:cNvSpPr>
          <p:nvPr/>
        </p:nvSpPr>
        <p:spPr bwMode="auto">
          <a:xfrm>
            <a:off x="7780338" y="5634038"/>
            <a:ext cx="133350" cy="4127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1571" name="Line 68"/>
          <p:cNvSpPr>
            <a:spLocks noChangeShapeType="1"/>
          </p:cNvSpPr>
          <p:nvPr/>
        </p:nvSpPr>
        <p:spPr bwMode="auto">
          <a:xfrm flipV="1">
            <a:off x="6988175" y="5989638"/>
            <a:ext cx="87313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1572" name="Line 69"/>
          <p:cNvSpPr>
            <a:spLocks noChangeShapeType="1"/>
          </p:cNvSpPr>
          <p:nvPr/>
        </p:nvSpPr>
        <p:spPr bwMode="auto">
          <a:xfrm flipV="1">
            <a:off x="6985000" y="6175375"/>
            <a:ext cx="249238" cy="17621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grpSp>
        <p:nvGrpSpPr>
          <p:cNvPr id="21573" name="Group 70"/>
          <p:cNvGrpSpPr>
            <a:grpSpLocks/>
          </p:cNvGrpSpPr>
          <p:nvPr/>
        </p:nvGrpSpPr>
        <p:grpSpPr bwMode="auto">
          <a:xfrm>
            <a:off x="7839075" y="4876800"/>
            <a:ext cx="525463" cy="403225"/>
            <a:chOff x="4008" y="3525"/>
            <a:chExt cx="461" cy="260"/>
          </a:xfrm>
        </p:grpSpPr>
        <p:sp>
          <p:nvSpPr>
            <p:cNvPr id="21598" name="Text Box 71"/>
            <p:cNvSpPr txBox="1">
              <a:spLocks noChangeArrowheads="1"/>
            </p:cNvSpPr>
            <p:nvPr/>
          </p:nvSpPr>
          <p:spPr bwMode="auto">
            <a:xfrm>
              <a:off x="4312" y="3529"/>
              <a:ext cx="157" cy="25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endParaRPr lang="en-US" sz="2000" b="1">
                <a:solidFill>
                  <a:srgbClr val="FF6600"/>
                </a:solidFill>
                <a:latin typeface="Helvetica" pitchFamily="34" charset="0"/>
              </a:endParaRPr>
            </a:p>
          </p:txBody>
        </p:sp>
        <p:sp>
          <p:nvSpPr>
            <p:cNvPr id="21599" name="Text Box 72"/>
            <p:cNvSpPr txBox="1">
              <a:spLocks noChangeArrowheads="1"/>
            </p:cNvSpPr>
            <p:nvPr/>
          </p:nvSpPr>
          <p:spPr bwMode="auto">
            <a:xfrm>
              <a:off x="4138" y="3612"/>
              <a:ext cx="192" cy="1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 sz="1000" b="1">
                  <a:solidFill>
                    <a:srgbClr val="FF6600"/>
                  </a:solidFill>
                  <a:latin typeface="Helvetica" pitchFamily="34" charset="0"/>
                </a:rPr>
                <a:t>i</a:t>
              </a:r>
            </a:p>
          </p:txBody>
        </p:sp>
        <p:sp>
          <p:nvSpPr>
            <p:cNvPr id="21600" name="Text Box 73"/>
            <p:cNvSpPr txBox="1">
              <a:spLocks noChangeArrowheads="1"/>
            </p:cNvSpPr>
            <p:nvPr/>
          </p:nvSpPr>
          <p:spPr bwMode="auto">
            <a:xfrm>
              <a:off x="4008" y="3545"/>
              <a:ext cx="311" cy="217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/>
              <a:r>
                <a:rPr lang="en-US">
                  <a:solidFill>
                    <a:srgbClr val="FF6600"/>
                  </a:solidFill>
                  <a:latin typeface="Helvetica" pitchFamily="34" charset="0"/>
                </a:rPr>
                <a:t>M</a:t>
              </a:r>
            </a:p>
          </p:txBody>
        </p:sp>
        <p:sp>
          <p:nvSpPr>
            <p:cNvPr id="21601" name="Text Box 74"/>
            <p:cNvSpPr txBox="1">
              <a:spLocks noChangeArrowheads="1"/>
            </p:cNvSpPr>
            <p:nvPr/>
          </p:nvSpPr>
          <p:spPr bwMode="auto">
            <a:xfrm>
              <a:off x="4154" y="3525"/>
              <a:ext cx="164" cy="15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0" hangingPunct="0"/>
              <a:r>
                <a:rPr lang="en-US" sz="1000" b="1">
                  <a:solidFill>
                    <a:srgbClr val="FF6600"/>
                  </a:solidFill>
                  <a:latin typeface="Helvetica" pitchFamily="34" charset="0"/>
                </a:rPr>
                <a:t>0</a:t>
              </a:r>
            </a:p>
          </p:txBody>
        </p:sp>
      </p:grpSp>
      <p:sp>
        <p:nvSpPr>
          <p:cNvPr id="21574" name="Oval 80"/>
          <p:cNvSpPr>
            <a:spLocks noChangeArrowheads="1"/>
          </p:cNvSpPr>
          <p:nvPr/>
        </p:nvSpPr>
        <p:spPr bwMode="auto">
          <a:xfrm>
            <a:off x="7758113" y="5048250"/>
            <a:ext cx="63500" cy="73025"/>
          </a:xfrm>
          <a:prstGeom prst="ellipse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75" name="Oval 81"/>
          <p:cNvSpPr>
            <a:spLocks noChangeArrowheads="1"/>
          </p:cNvSpPr>
          <p:nvPr/>
        </p:nvSpPr>
        <p:spPr bwMode="auto">
          <a:xfrm>
            <a:off x="8201025" y="5056188"/>
            <a:ext cx="65088" cy="74612"/>
          </a:xfrm>
          <a:prstGeom prst="ellipse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76" name="Oval 82"/>
          <p:cNvSpPr>
            <a:spLocks noChangeArrowheads="1"/>
          </p:cNvSpPr>
          <p:nvPr/>
        </p:nvSpPr>
        <p:spPr bwMode="auto">
          <a:xfrm>
            <a:off x="7981950" y="5367338"/>
            <a:ext cx="65088" cy="74612"/>
          </a:xfrm>
          <a:prstGeom prst="ellipse">
            <a:avLst/>
          </a:prstGeom>
          <a:solidFill>
            <a:srgbClr val="FF6600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77" name="Oval 83"/>
          <p:cNvSpPr>
            <a:spLocks noChangeArrowheads="1"/>
          </p:cNvSpPr>
          <p:nvPr/>
        </p:nvSpPr>
        <p:spPr bwMode="auto">
          <a:xfrm>
            <a:off x="7758113" y="4306888"/>
            <a:ext cx="63500" cy="73025"/>
          </a:xfrm>
          <a:prstGeom prst="ellipse">
            <a:avLst/>
          </a:prstGeom>
          <a:solidFill>
            <a:srgbClr val="FF33C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78" name="Oval 84"/>
          <p:cNvSpPr>
            <a:spLocks noChangeArrowheads="1"/>
          </p:cNvSpPr>
          <p:nvPr/>
        </p:nvSpPr>
        <p:spPr bwMode="auto">
          <a:xfrm>
            <a:off x="7772400" y="4546600"/>
            <a:ext cx="61913" cy="73025"/>
          </a:xfrm>
          <a:prstGeom prst="ellipse">
            <a:avLst/>
          </a:prstGeom>
          <a:solidFill>
            <a:srgbClr val="FF33C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79" name="Oval 85"/>
          <p:cNvSpPr>
            <a:spLocks noChangeArrowheads="1"/>
          </p:cNvSpPr>
          <p:nvPr/>
        </p:nvSpPr>
        <p:spPr bwMode="auto">
          <a:xfrm>
            <a:off x="7758113" y="4776788"/>
            <a:ext cx="63500" cy="74612"/>
          </a:xfrm>
          <a:prstGeom prst="ellipse">
            <a:avLst/>
          </a:prstGeom>
          <a:solidFill>
            <a:srgbClr val="FF33C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80" name="Oval 86"/>
          <p:cNvSpPr>
            <a:spLocks noChangeArrowheads="1"/>
          </p:cNvSpPr>
          <p:nvPr/>
        </p:nvSpPr>
        <p:spPr bwMode="auto">
          <a:xfrm>
            <a:off x="8194675" y="4297363"/>
            <a:ext cx="63500" cy="74612"/>
          </a:xfrm>
          <a:prstGeom prst="ellipse">
            <a:avLst/>
          </a:prstGeom>
          <a:solidFill>
            <a:srgbClr val="FF33C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81" name="Oval 87"/>
          <p:cNvSpPr>
            <a:spLocks noChangeArrowheads="1"/>
          </p:cNvSpPr>
          <p:nvPr/>
        </p:nvSpPr>
        <p:spPr bwMode="auto">
          <a:xfrm>
            <a:off x="8201025" y="4529138"/>
            <a:ext cx="65088" cy="74612"/>
          </a:xfrm>
          <a:prstGeom prst="ellipse">
            <a:avLst/>
          </a:prstGeom>
          <a:solidFill>
            <a:srgbClr val="FF33C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82" name="Oval 88"/>
          <p:cNvSpPr>
            <a:spLocks noChangeArrowheads="1"/>
          </p:cNvSpPr>
          <p:nvPr/>
        </p:nvSpPr>
        <p:spPr bwMode="auto">
          <a:xfrm>
            <a:off x="8201025" y="4808538"/>
            <a:ext cx="65088" cy="74612"/>
          </a:xfrm>
          <a:prstGeom prst="ellipse">
            <a:avLst/>
          </a:prstGeom>
          <a:solidFill>
            <a:srgbClr val="FF33CC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83" name="Oval 89"/>
          <p:cNvSpPr>
            <a:spLocks noChangeArrowheads="1"/>
          </p:cNvSpPr>
          <p:nvPr/>
        </p:nvSpPr>
        <p:spPr bwMode="auto">
          <a:xfrm>
            <a:off x="7531100" y="5295900"/>
            <a:ext cx="65088" cy="74613"/>
          </a:xfrm>
          <a:prstGeom prst="ellipse">
            <a:avLst/>
          </a:prstGeom>
          <a:solidFill>
            <a:srgbClr val="6699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84" name="Oval 90"/>
          <p:cNvSpPr>
            <a:spLocks noChangeArrowheads="1"/>
          </p:cNvSpPr>
          <p:nvPr/>
        </p:nvSpPr>
        <p:spPr bwMode="auto">
          <a:xfrm>
            <a:off x="7286625" y="5581650"/>
            <a:ext cx="63500" cy="76200"/>
          </a:xfrm>
          <a:prstGeom prst="ellipse">
            <a:avLst/>
          </a:prstGeom>
          <a:solidFill>
            <a:srgbClr val="6699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85" name="Oval 91"/>
          <p:cNvSpPr>
            <a:spLocks noChangeArrowheads="1"/>
          </p:cNvSpPr>
          <p:nvPr/>
        </p:nvSpPr>
        <p:spPr bwMode="auto">
          <a:xfrm>
            <a:off x="7040563" y="5862638"/>
            <a:ext cx="63500" cy="73025"/>
          </a:xfrm>
          <a:prstGeom prst="ellipse">
            <a:avLst/>
          </a:prstGeom>
          <a:solidFill>
            <a:srgbClr val="0066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86" name="Oval 92"/>
          <p:cNvSpPr>
            <a:spLocks noChangeArrowheads="1"/>
          </p:cNvSpPr>
          <p:nvPr/>
        </p:nvSpPr>
        <p:spPr bwMode="auto">
          <a:xfrm>
            <a:off x="7253288" y="6132513"/>
            <a:ext cx="63500" cy="74612"/>
          </a:xfrm>
          <a:prstGeom prst="ellipse">
            <a:avLst/>
          </a:prstGeom>
          <a:solidFill>
            <a:srgbClr val="0066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87" name="Oval 93"/>
          <p:cNvSpPr>
            <a:spLocks noChangeArrowheads="1"/>
          </p:cNvSpPr>
          <p:nvPr/>
        </p:nvSpPr>
        <p:spPr bwMode="auto">
          <a:xfrm>
            <a:off x="7505700" y="5862638"/>
            <a:ext cx="63500" cy="73025"/>
          </a:xfrm>
          <a:prstGeom prst="ellipse">
            <a:avLst/>
          </a:prstGeom>
          <a:solidFill>
            <a:srgbClr val="0066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88" name="Oval 94"/>
          <p:cNvSpPr>
            <a:spLocks noChangeArrowheads="1"/>
          </p:cNvSpPr>
          <p:nvPr/>
        </p:nvSpPr>
        <p:spPr bwMode="auto">
          <a:xfrm>
            <a:off x="7758113" y="5581650"/>
            <a:ext cx="63500" cy="76200"/>
          </a:xfrm>
          <a:prstGeom prst="ellipse">
            <a:avLst/>
          </a:prstGeom>
          <a:solidFill>
            <a:srgbClr val="0066FF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89" name="Oval 95"/>
          <p:cNvSpPr>
            <a:spLocks noChangeArrowheads="1"/>
          </p:cNvSpPr>
          <p:nvPr/>
        </p:nvSpPr>
        <p:spPr bwMode="auto">
          <a:xfrm>
            <a:off x="8426450" y="5319713"/>
            <a:ext cx="63500" cy="74612"/>
          </a:xfrm>
          <a:prstGeom prst="ellipse">
            <a:avLst/>
          </a:prstGeom>
          <a:solidFill>
            <a:srgbClr val="33CC33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90" name="Oval 96"/>
          <p:cNvSpPr>
            <a:spLocks noChangeArrowheads="1"/>
          </p:cNvSpPr>
          <p:nvPr/>
        </p:nvSpPr>
        <p:spPr bwMode="auto">
          <a:xfrm>
            <a:off x="8672513" y="5581650"/>
            <a:ext cx="63500" cy="76200"/>
          </a:xfrm>
          <a:prstGeom prst="ellipse">
            <a:avLst/>
          </a:prstGeom>
          <a:solidFill>
            <a:srgbClr val="33CC33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91" name="Oval 97"/>
          <p:cNvSpPr>
            <a:spLocks noChangeArrowheads="1"/>
          </p:cNvSpPr>
          <p:nvPr/>
        </p:nvSpPr>
        <p:spPr bwMode="auto">
          <a:xfrm>
            <a:off x="8180388" y="5589588"/>
            <a:ext cx="65087" cy="74612"/>
          </a:xfrm>
          <a:prstGeom prst="ellipse">
            <a:avLst/>
          </a:prstGeom>
          <a:solidFill>
            <a:srgbClr val="33CC33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92" name="Oval 98"/>
          <p:cNvSpPr>
            <a:spLocks noChangeArrowheads="1"/>
          </p:cNvSpPr>
          <p:nvPr/>
        </p:nvSpPr>
        <p:spPr bwMode="auto">
          <a:xfrm>
            <a:off x="8426450" y="5862638"/>
            <a:ext cx="63500" cy="73025"/>
          </a:xfrm>
          <a:prstGeom prst="ellipse">
            <a:avLst/>
          </a:prstGeom>
          <a:solidFill>
            <a:srgbClr val="33CC33"/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593" name="Text Box 114"/>
          <p:cNvSpPr txBox="1">
            <a:spLocks noChangeArrowheads="1"/>
          </p:cNvSpPr>
          <p:nvPr/>
        </p:nvSpPr>
        <p:spPr bwMode="auto">
          <a:xfrm>
            <a:off x="7159625" y="3581400"/>
            <a:ext cx="1739900" cy="581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r>
              <a:rPr lang="en-US" b="1">
                <a:latin typeface="Helvetica" pitchFamily="34" charset="0"/>
              </a:rPr>
              <a:t> partition  boundary</a:t>
            </a:r>
          </a:p>
        </p:txBody>
      </p:sp>
      <p:sp>
        <p:nvSpPr>
          <p:cNvPr id="21594" name="Text Box 115"/>
          <p:cNvSpPr txBox="1">
            <a:spLocks noChangeArrowheads="1"/>
          </p:cNvSpPr>
          <p:nvPr/>
        </p:nvSpPr>
        <p:spPr bwMode="auto">
          <a:xfrm>
            <a:off x="6689725" y="6335713"/>
            <a:ext cx="3746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400">
                <a:solidFill>
                  <a:schemeClr val="accent2"/>
                </a:solidFill>
              </a:rPr>
              <a:t>M</a:t>
            </a:r>
            <a:r>
              <a:rPr lang="en-US" sz="1400" baseline="-25000">
                <a:solidFill>
                  <a:schemeClr val="accent2"/>
                </a:solidFill>
              </a:rPr>
              <a:t>j</a:t>
            </a:r>
            <a:endParaRPr lang="en-US" sz="1400">
              <a:solidFill>
                <a:schemeClr val="accent2"/>
              </a:solidFill>
            </a:endParaRPr>
          </a:p>
        </p:txBody>
      </p:sp>
      <p:sp>
        <p:nvSpPr>
          <p:cNvPr id="21595" name="Text Box 116"/>
          <p:cNvSpPr txBox="1">
            <a:spLocks noChangeArrowheads="1"/>
          </p:cNvSpPr>
          <p:nvPr/>
        </p:nvSpPr>
        <p:spPr bwMode="auto">
          <a:xfrm>
            <a:off x="6705600" y="4370388"/>
            <a:ext cx="3873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P</a:t>
            </a:r>
            <a:r>
              <a:rPr lang="en-US" sz="1800" baseline="-25000"/>
              <a:t>0</a:t>
            </a:r>
            <a:endParaRPr lang="en-US" sz="1800"/>
          </a:p>
        </p:txBody>
      </p:sp>
      <p:sp>
        <p:nvSpPr>
          <p:cNvPr id="21596" name="Text Box 117"/>
          <p:cNvSpPr txBox="1">
            <a:spLocks noChangeArrowheads="1"/>
          </p:cNvSpPr>
          <p:nvPr/>
        </p:nvSpPr>
        <p:spPr bwMode="auto">
          <a:xfrm>
            <a:off x="8229600" y="6324600"/>
            <a:ext cx="38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P</a:t>
            </a:r>
            <a:r>
              <a:rPr lang="en-US" sz="1800" baseline="-25000"/>
              <a:t>1</a:t>
            </a:r>
            <a:endParaRPr lang="en-US" sz="1800"/>
          </a:p>
        </p:txBody>
      </p:sp>
      <p:sp>
        <p:nvSpPr>
          <p:cNvPr id="21597" name="Text Box 118"/>
          <p:cNvSpPr txBox="1">
            <a:spLocks noChangeArrowheads="1"/>
          </p:cNvSpPr>
          <p:nvPr/>
        </p:nvSpPr>
        <p:spPr bwMode="auto">
          <a:xfrm>
            <a:off x="8680450" y="4191000"/>
            <a:ext cx="387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/>
              <a:t>P</a:t>
            </a:r>
            <a:r>
              <a:rPr lang="en-US" sz="1800" baseline="-25000"/>
              <a:t>2</a:t>
            </a:r>
            <a:endParaRPr lang="en-US"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Future Efforts in ITAPS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>
              <a:defRPr/>
            </a:pPr>
            <a:r>
              <a:rPr lang="en-US" dirty="0" smtClean="0"/>
              <a:t>Scalable support for emerging architectures.</a:t>
            </a:r>
          </a:p>
          <a:p>
            <a:pPr lvl="1" eaLnBrk="1" hangingPunct="1">
              <a:defRPr/>
            </a:pPr>
            <a:r>
              <a:rPr lang="en-US" dirty="0" err="1" smtClean="0"/>
              <a:t>Multicore</a:t>
            </a:r>
            <a:r>
              <a:rPr lang="en-US" dirty="0" smtClean="0"/>
              <a:t> systems with threading</a:t>
            </a:r>
          </a:p>
          <a:p>
            <a:pPr lvl="1" eaLnBrk="1" hangingPunct="1">
              <a:defRPr/>
            </a:pPr>
            <a:r>
              <a:rPr lang="en-US" dirty="0" err="1" smtClean="0"/>
              <a:t>Exascale</a:t>
            </a:r>
            <a:r>
              <a:rPr lang="en-US" dirty="0" smtClean="0"/>
              <a:t> systems</a:t>
            </a:r>
          </a:p>
          <a:p>
            <a:pPr lvl="1" eaLnBrk="1" hangingPunct="1">
              <a:defRPr/>
            </a:pPr>
            <a:r>
              <a:rPr lang="en-US" dirty="0" smtClean="0"/>
              <a:t>Accelerators</a:t>
            </a:r>
          </a:p>
          <a:p>
            <a:pPr eaLnBrk="1" hangingPunct="1">
              <a:defRPr/>
            </a:pPr>
            <a:r>
              <a:rPr lang="en-US" dirty="0" smtClean="0"/>
              <a:t>Continued mesh-based research</a:t>
            </a:r>
          </a:p>
          <a:p>
            <a:pPr lvl="1" eaLnBrk="1" hangingPunct="1">
              <a:defRPr/>
            </a:pPr>
            <a:r>
              <a:rPr lang="en-US" dirty="0" smtClean="0"/>
              <a:t>Solution transfer</a:t>
            </a:r>
          </a:p>
          <a:p>
            <a:pPr lvl="1" eaLnBrk="1" hangingPunct="1">
              <a:defRPr/>
            </a:pPr>
            <a:r>
              <a:rPr lang="en-US" dirty="0" smtClean="0"/>
              <a:t>Parallel mesh generation</a:t>
            </a:r>
          </a:p>
          <a:p>
            <a:pPr lvl="1" eaLnBrk="1" hangingPunct="1">
              <a:defRPr/>
            </a:pPr>
            <a:r>
              <a:rPr lang="en-US" dirty="0" smtClean="0"/>
              <a:t>Improved mesh curving</a:t>
            </a:r>
          </a:p>
          <a:p>
            <a:pPr lvl="1" eaLnBrk="1" hangingPunct="1">
              <a:defRPr/>
            </a:pPr>
            <a:r>
              <a:rPr lang="en-US" dirty="0" smtClean="0"/>
              <a:t>Mesh-based partitioning models</a:t>
            </a:r>
          </a:p>
          <a:p>
            <a:pPr eaLnBrk="1" hangingPunct="1">
              <a:defRPr/>
            </a:pPr>
            <a:r>
              <a:rPr lang="en-US" dirty="0" smtClean="0"/>
              <a:t>Greater adoption of ITAPS interfaces</a:t>
            </a:r>
            <a:endParaRPr lang="en-US" dirty="0"/>
          </a:p>
        </p:txBody>
      </p:sp>
      <p:sp>
        <p:nvSpPr>
          <p:cNvPr id="154627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C062D5C-7500-4749-AEEA-E8EDFD8CE0F7}" type="slidenum">
              <a:rPr lang="en-US" smtClean="0"/>
              <a:pPr/>
              <a:t>90</a:t>
            </a:fld>
            <a:endParaRPr 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A3D2A52-4825-4EC2-83FA-0A7F806613AD}" type="slidenum">
              <a:rPr lang="en-US" smtClean="0"/>
              <a:pPr/>
              <a:t>91</a:t>
            </a:fld>
            <a:endParaRPr lang="en-US" smtClean="0"/>
          </a:p>
        </p:txBody>
      </p:sp>
      <p:sp>
        <p:nvSpPr>
          <p:cNvPr id="15565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76200"/>
            <a:ext cx="7391400" cy="1143000"/>
          </a:xfrm>
        </p:spPr>
        <p:txBody>
          <a:bodyPr/>
          <a:lstStyle/>
          <a:p>
            <a:pPr eaLnBrk="1" hangingPunct="1"/>
            <a:r>
              <a:rPr lang="en-US" smtClean="0"/>
              <a:t>None of this would be possible without a strong team of contributors</a:t>
            </a:r>
          </a:p>
        </p:txBody>
      </p:sp>
      <p:sp>
        <p:nvSpPr>
          <p:cNvPr id="420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76300" y="2743200"/>
            <a:ext cx="7391400" cy="3657600"/>
          </a:xfrm>
          <a:solidFill>
            <a:srgbClr val="DEECEE"/>
          </a:solidFill>
          <a:ln>
            <a:solidFill>
              <a:schemeClr val="tx1"/>
            </a:solidFill>
          </a:ln>
          <a:effectLst>
            <a:outerShdw dist="107763" dir="2700000" algn="ctr" rotWithShape="0">
              <a:schemeClr val="bg2"/>
            </a:outerShdw>
          </a:effectLst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Char char="–"/>
              <a:defRPr/>
            </a:pPr>
            <a:r>
              <a:rPr lang="en-US" sz="2000" b="1" smtClean="0"/>
              <a:t>ANL: Tim Tautges, Iulian Grindeanu, Rajeev Jain, Dmitry Karpeev, Hong-Jun Kim, Bob Smith</a:t>
            </a:r>
          </a:p>
          <a:p>
            <a:pPr eaLnBrk="1" hangingPunct="1">
              <a:lnSpc>
                <a:spcPct val="90000"/>
              </a:lnSpc>
              <a:buFontTx/>
              <a:buChar char="–"/>
              <a:defRPr/>
            </a:pPr>
            <a:r>
              <a:rPr lang="en-US" sz="2000" b="1" smtClean="0"/>
              <a:t>LLNL: Lori Diachin, Mark Miller, Kyle Chand, Martin Isenburg</a:t>
            </a:r>
          </a:p>
          <a:p>
            <a:pPr eaLnBrk="1" hangingPunct="1">
              <a:lnSpc>
                <a:spcPct val="90000"/>
              </a:lnSpc>
              <a:buFontTx/>
              <a:buChar char="–"/>
              <a:defRPr/>
            </a:pPr>
            <a:r>
              <a:rPr lang="en-US" sz="2000" b="1" smtClean="0"/>
              <a:t>PNNL: Harold Trease</a:t>
            </a:r>
          </a:p>
          <a:p>
            <a:pPr eaLnBrk="1" hangingPunct="1">
              <a:lnSpc>
                <a:spcPct val="90000"/>
              </a:lnSpc>
              <a:buFontTx/>
              <a:buChar char="–"/>
              <a:defRPr/>
            </a:pPr>
            <a:r>
              <a:rPr lang="en-US" sz="2000" b="1" smtClean="0"/>
              <a:t>RPI: Mark Shephard, Ken Jansen, Seegyoung Seol, Xiao-juan Luo, Ting Xie, Onkar Sahni</a:t>
            </a:r>
          </a:p>
          <a:p>
            <a:pPr eaLnBrk="1" hangingPunct="1">
              <a:lnSpc>
                <a:spcPct val="90000"/>
              </a:lnSpc>
              <a:buFontTx/>
              <a:buChar char="–"/>
              <a:defRPr/>
            </a:pPr>
            <a:r>
              <a:rPr lang="en-US" sz="2000" b="1" smtClean="0"/>
              <a:t>SNL: Vitus Leung, Karen Devine, Pat Knupp</a:t>
            </a:r>
          </a:p>
          <a:p>
            <a:pPr eaLnBrk="1" hangingPunct="1">
              <a:lnSpc>
                <a:spcPct val="90000"/>
              </a:lnSpc>
              <a:buFontTx/>
              <a:buChar char="–"/>
              <a:defRPr/>
            </a:pPr>
            <a:r>
              <a:rPr lang="en-US" sz="2000" b="1" smtClean="0"/>
              <a:t>SUNY SB: Xiaolin Li, Brian Fix, Ryan Kaufman</a:t>
            </a:r>
          </a:p>
          <a:p>
            <a:pPr eaLnBrk="1" hangingPunct="1">
              <a:lnSpc>
                <a:spcPct val="90000"/>
              </a:lnSpc>
              <a:buFontTx/>
              <a:buChar char="–"/>
              <a:defRPr/>
            </a:pPr>
            <a:r>
              <a:rPr lang="en-US" sz="2000" b="1" smtClean="0"/>
              <a:t>UBC: Carl Ollivier-Gooch</a:t>
            </a:r>
          </a:p>
          <a:p>
            <a:pPr eaLnBrk="1" hangingPunct="1">
              <a:lnSpc>
                <a:spcPct val="90000"/>
              </a:lnSpc>
              <a:buFontTx/>
              <a:buChar char="–"/>
              <a:defRPr/>
            </a:pPr>
            <a:r>
              <a:rPr lang="en-US" sz="2000" b="1" smtClean="0"/>
              <a:t>U Wisconsin: Jane Hu, Jason Kraftcheck, Jim Porter</a:t>
            </a:r>
          </a:p>
        </p:txBody>
      </p:sp>
      <p:sp>
        <p:nvSpPr>
          <p:cNvPr id="155652" name="Rectangle 4"/>
          <p:cNvSpPr>
            <a:spLocks noChangeArrowheads="1"/>
          </p:cNvSpPr>
          <p:nvPr/>
        </p:nvSpPr>
        <p:spPr bwMode="auto">
          <a:xfrm>
            <a:off x="381000" y="4114800"/>
            <a:ext cx="85344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>
              <a:latin typeface="Arial" charset="0"/>
            </a:endParaRPr>
          </a:p>
        </p:txBody>
      </p:sp>
      <p:sp>
        <p:nvSpPr>
          <p:cNvPr id="155653" name="Text Box 5"/>
          <p:cNvSpPr txBox="1">
            <a:spLocks noChangeArrowheads="1"/>
          </p:cNvSpPr>
          <p:nvPr/>
        </p:nvSpPr>
        <p:spPr bwMode="auto">
          <a:xfrm>
            <a:off x="533400" y="1558925"/>
            <a:ext cx="7848600" cy="955675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sz="2800" i="1"/>
              <a:t>We thank all those who have contributed to the ITAPS interface definition effort and software!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79636E2-1B94-4C74-9860-20B0148966F0}" type="slidenum">
              <a:rPr lang="en-US" smtClean="0"/>
              <a:pPr/>
              <a:t>92</a:t>
            </a:fld>
            <a:endParaRPr lang="en-US" smtClean="0"/>
          </a:p>
        </p:txBody>
      </p:sp>
      <p:sp>
        <p:nvSpPr>
          <p:cNvPr id="156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Contact Information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524000"/>
            <a:ext cx="7772400" cy="4114800"/>
          </a:xfrm>
        </p:spPr>
        <p:txBody>
          <a:bodyPr/>
          <a:lstStyle/>
          <a:p>
            <a:pPr eaLnBrk="1" hangingPunct="1"/>
            <a:r>
              <a:rPr lang="en-US" sz="2800" smtClean="0"/>
              <a:t>ITAPS Web Page:  </a:t>
            </a:r>
          </a:p>
          <a:p>
            <a:pPr lvl="1" eaLnBrk="1" hangingPunct="1"/>
            <a:r>
              <a:rPr lang="en-US" sz="2400" smtClean="0"/>
              <a:t>http://www.itaps.org</a:t>
            </a:r>
          </a:p>
          <a:p>
            <a:pPr eaLnBrk="1" hangingPunct="1"/>
            <a:r>
              <a:rPr lang="en-US" sz="2800" smtClean="0"/>
              <a:t>ITAPS Software Page:             </a:t>
            </a:r>
          </a:p>
          <a:p>
            <a:pPr lvl="1" eaLnBrk="1" hangingPunct="1"/>
            <a:r>
              <a:rPr lang="en-US" sz="2400" smtClean="0"/>
              <a:t>http://www.itaps.org/software</a:t>
            </a:r>
          </a:p>
          <a:p>
            <a:pPr eaLnBrk="1" hangingPunct="1"/>
            <a:r>
              <a:rPr lang="en-US" sz="2800" smtClean="0"/>
              <a:t>Email:</a:t>
            </a:r>
          </a:p>
          <a:p>
            <a:pPr lvl="1" eaLnBrk="1" hangingPunct="1"/>
            <a:r>
              <a:rPr lang="en-US" sz="2400" smtClean="0"/>
              <a:t>itaps-mgnt@llnl.gov </a:t>
            </a:r>
          </a:p>
        </p:txBody>
      </p:sp>
      <p:sp>
        <p:nvSpPr>
          <p:cNvPr id="156676" name="Text Box 12"/>
          <p:cNvSpPr txBox="1">
            <a:spLocks noChangeArrowheads="1"/>
          </p:cNvSpPr>
          <p:nvPr/>
        </p:nvSpPr>
        <p:spPr bwMode="auto">
          <a:xfrm>
            <a:off x="195263" y="5780088"/>
            <a:ext cx="1143000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700">
              <a:latin typeface="Arial Unicode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72636</TotalTime>
  <Words>5367</Words>
  <Application>Microsoft Macintosh PowerPoint</Application>
  <PresentationFormat>On-screen Show (4:3)</PresentationFormat>
  <Paragraphs>1298</Paragraphs>
  <Slides>92</Slides>
  <Notes>47</Notes>
  <HiddenSlides>0</HiddenSlides>
  <MMClips>1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Design Template</vt:lpstr>
      </vt:variant>
      <vt:variant>
        <vt:i4>2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92</vt:i4>
      </vt:variant>
    </vt:vector>
  </HeadingPairs>
  <TitlesOfParts>
    <vt:vector size="115" baseType="lpstr">
      <vt:lpstr>Times New Roman</vt:lpstr>
      <vt:lpstr>Arial</vt:lpstr>
      <vt:lpstr>Arial Unicode MS</vt:lpstr>
      <vt:lpstr>SimSun</vt:lpstr>
      <vt:lpstr>Helvetica</vt:lpstr>
      <vt:lpstr>ＭＳ Ｐゴシック</vt:lpstr>
      <vt:lpstr>Lucida Bright</vt:lpstr>
      <vt:lpstr>DejaVu Sans</vt:lpstr>
      <vt:lpstr>Lucida Sans Unicode</vt:lpstr>
      <vt:lpstr>Calibri</vt:lpstr>
      <vt:lpstr>Symbol</vt:lpstr>
      <vt:lpstr>Tahoma</vt:lpstr>
      <vt:lpstr>Wingdings</vt:lpstr>
      <vt:lpstr>Lucida Grande</vt:lpstr>
      <vt:lpstr>Times</vt:lpstr>
      <vt:lpstr>Comic Sans MS</vt:lpstr>
      <vt:lpstr>Verdana</vt:lpstr>
      <vt:lpstr>Monotype Sorts</vt:lpstr>
      <vt:lpstr>Default Design</vt:lpstr>
      <vt:lpstr>Default Design</vt:lpstr>
      <vt:lpstr>Worksheet</vt:lpstr>
      <vt:lpstr>Document</vt:lpstr>
      <vt:lpstr>Equation</vt:lpstr>
      <vt:lpstr>Parallel Mesh Management Using Interoperable Tools</vt:lpstr>
      <vt:lpstr>Thanks to the ITAPS team for contributions to this presentation.</vt:lpstr>
      <vt:lpstr>The reasons for parallelism in  mesh-based research are growing.</vt:lpstr>
      <vt:lpstr>Parallel mesh management is needed by parallel mesh-based applications. </vt:lpstr>
      <vt:lpstr>Parallel mesh management benefits parallel mesh generation research.</vt:lpstr>
      <vt:lpstr>Careful software design broadens applicability and simplifies use.</vt:lpstr>
      <vt:lpstr>Topics of this short course</vt:lpstr>
      <vt:lpstr>Basic Concepts of Parallel Mesh Management</vt:lpstr>
      <vt:lpstr>Unstructured Meshes on Parallel Computers</vt:lpstr>
      <vt:lpstr>Conceptual view of an unstructured mesh partition model</vt:lpstr>
      <vt:lpstr>Distributed mesh representations have several functional requirements.</vt:lpstr>
      <vt:lpstr>Key issues that must be addressed for parallel computation</vt:lpstr>
      <vt:lpstr>Software Design for Interoperability</vt:lpstr>
      <vt:lpstr>Complex simulations place greater requirements on software designers.</vt:lpstr>
      <vt:lpstr>Software Development Options</vt:lpstr>
      <vt:lpstr>Component Design</vt:lpstr>
      <vt:lpstr>Slide 17</vt:lpstr>
      <vt:lpstr>Advantages of Component Design</vt:lpstr>
      <vt:lpstr>Components are connected via interfaces and data model.</vt:lpstr>
      <vt:lpstr>Slide 20</vt:lpstr>
      <vt:lpstr>The ITAPS Project and its Goals</vt:lpstr>
      <vt:lpstr>Interoperable Technologies for Advanced Petascale Simulations</vt:lpstr>
      <vt:lpstr>ITAPS uses a component-based approach to technology development.</vt:lpstr>
      <vt:lpstr>ITAPS Software Component Architecture</vt:lpstr>
      <vt:lpstr>The ITAPS interoperability goal requires abstracting the data model.</vt:lpstr>
      <vt:lpstr>There are several advantages of the component-based approach ITAPS uses.</vt:lpstr>
      <vt:lpstr>ITAPS Parallel Mesh Data Model</vt:lpstr>
      <vt:lpstr>ITAPS Core Data Types abstract the  PDE-simulation hierarchy.</vt:lpstr>
      <vt:lpstr>The ITAPS Data Model</vt:lpstr>
      <vt:lpstr>The iMesh interface supports basic and advanced local operations.</vt:lpstr>
      <vt:lpstr>iMeshP extends iMesh to support parallel computations.</vt:lpstr>
      <vt:lpstr>iMeshP supports common parallel programming paradigms.</vt:lpstr>
      <vt:lpstr>iMeshP includes a partition model of distributed meshes.</vt:lpstr>
      <vt:lpstr>Parts contain subsets of entities  on a process.</vt:lpstr>
      <vt:lpstr>Partition Characteristics</vt:lpstr>
      <vt:lpstr>iMeshP manages entity ownership  and entity copies.</vt:lpstr>
      <vt:lpstr>Ghost Entities are created by simple rules.</vt:lpstr>
      <vt:lpstr>iMeshP supports inter-part mesh operations.</vt:lpstr>
      <vt:lpstr>Large-scale inter-part mesh operations in iMeshP: </vt:lpstr>
      <vt:lpstr>Inter-part mesh operations supporting mesh modification in iMeshP:</vt:lpstr>
      <vt:lpstr>The iGeom interface provides access to the geometric domain.</vt:lpstr>
      <vt:lpstr>iRel Relations interface enables other ITAPS interfaces to work together.</vt:lpstr>
      <vt:lpstr>iField interface enables access to solution data.</vt:lpstr>
      <vt:lpstr>Summary of the ITAPS data model</vt:lpstr>
      <vt:lpstr>Slide 45</vt:lpstr>
      <vt:lpstr>ITAPS Parallel Mesh Technologies:  Interfaces and Services</vt:lpstr>
      <vt:lpstr>An overarching philosophy guides our interface definition efforts.</vt:lpstr>
      <vt:lpstr>ITAPS Interface Design</vt:lpstr>
      <vt:lpstr>iMesh/iMeshP implementations represent discretized domains. </vt:lpstr>
      <vt:lpstr>iGeom implementations provide  geometric model data.</vt:lpstr>
      <vt:lpstr>iRel Relations interface enables other ITAPS interfaces to work together. </vt:lpstr>
      <vt:lpstr>Performance depends on use case Hex mesh create, evaluate, destroy</vt:lpstr>
      <vt:lpstr>Performance depends on use case Mesh swapping</vt:lpstr>
      <vt:lpstr>Performance in building a finite element stiffness matrix</vt:lpstr>
      <vt:lpstr>ITAPS Services interoperate through the interfaces.</vt:lpstr>
      <vt:lpstr>ITAPS Services:  Mesh Quality Improvement</vt:lpstr>
      <vt:lpstr>There are three primary techniques for improving the quality of existing meshes.</vt:lpstr>
      <vt:lpstr>Mesquite provides advanced mesh smoothing capabilities.</vt:lpstr>
      <vt:lpstr>Parallel smoothing requires special attention at partition boundaries.</vt:lpstr>
      <vt:lpstr>Swapping complements node point movement in improving mesh quality.</vt:lpstr>
      <vt:lpstr>Issues with swapping in parallel</vt:lpstr>
      <vt:lpstr>ITAPS Services: Mesh Adaptation</vt:lpstr>
      <vt:lpstr>Scaling studies of uniform refinement on up to 32K processors</vt:lpstr>
      <vt:lpstr>ITAPS Services:  Load Balancing</vt:lpstr>
      <vt:lpstr>MeshAdapt and iZoltan used to prepare strong scaling study on 128K processors</vt:lpstr>
      <vt:lpstr>ITAPS Services:  Front-tracking</vt:lpstr>
      <vt:lpstr>ITAPS Services:  Visualization</vt:lpstr>
      <vt:lpstr>ITAPS Services:  Interoperable Mesh I/O</vt:lpstr>
      <vt:lpstr>Implementing ITAPS interfaces allows use of services on your data structures</vt:lpstr>
      <vt:lpstr>Interface functions needed by the various services</vt:lpstr>
      <vt:lpstr>Or applications may use one of the ITAPS reference implementations.</vt:lpstr>
      <vt:lpstr> Download implementations and services at ITAPS web pages.</vt:lpstr>
      <vt:lpstr>ITAPS Software:  Best Practices</vt:lpstr>
      <vt:lpstr>Applications using ITAPS Tools</vt:lpstr>
      <vt:lpstr>Parallel Tet Mesh Generation </vt:lpstr>
      <vt:lpstr>Mesh Curving for SLAC Accelerator Simulations</vt:lpstr>
      <vt:lpstr>Curved Ansiotropic Meshes in Thin Regions</vt:lpstr>
      <vt:lpstr>Mesh Adaptation  for SLAC Wakefield Calculations</vt:lpstr>
      <vt:lpstr>Shape Optimization for Accelerator Modeling</vt:lpstr>
      <vt:lpstr>Anisotropic mesh adaption in M3D-C1 MHD code at PPPL </vt:lpstr>
      <vt:lpstr>Reactor Simulation Application</vt:lpstr>
      <vt:lpstr>Reactor Geometry/Mesh Generation</vt:lpstr>
      <vt:lpstr>Solution Transfer Service</vt:lpstr>
      <vt:lpstr>Embedded Boundary Mesh Generation</vt:lpstr>
      <vt:lpstr>Front Tracking in DOE energy related research</vt:lpstr>
      <vt:lpstr>Other Front Tracking applications </vt:lpstr>
      <vt:lpstr>Geometry &amp; Mesh for Ice Sheet Modeling</vt:lpstr>
      <vt:lpstr>Conclusion</vt:lpstr>
      <vt:lpstr>What you learned today</vt:lpstr>
      <vt:lpstr>Future Efforts in ITAPS</vt:lpstr>
      <vt:lpstr>None of this would be possible without a strong team of contributors</vt:lpstr>
      <vt:lpstr>Contact Information</vt:lpstr>
    </vt:vector>
  </TitlesOfParts>
  <Company>Sandia National Laboratories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ladiach</dc:creator>
  <cp:lastModifiedBy>Tim Tautges</cp:lastModifiedBy>
  <cp:revision>263</cp:revision>
  <dcterms:created xsi:type="dcterms:W3CDTF">2010-10-03T16:35:54Z</dcterms:created>
  <dcterms:modified xsi:type="dcterms:W3CDTF">2010-10-12T17:41:23Z</dcterms:modified>
</cp:coreProperties>
</file>